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79" r:id="rId17"/>
    <p:sldId id="270" r:id="rId18"/>
    <p:sldId id="273" r:id="rId19"/>
    <p:sldId id="272" r:id="rId20"/>
    <p:sldId id="259" r:id="rId21"/>
    <p:sldId id="261" r:id="rId22"/>
    <p:sldId id="260" r:id="rId23"/>
    <p:sldId id="271" r:id="rId24"/>
    <p:sldId id="265" r:id="rId25"/>
    <p:sldId id="266" r:id="rId26"/>
    <p:sldId id="269" r:id="rId27"/>
    <p:sldId id="267" r:id="rId28"/>
    <p:sldId id="2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2" autoAdjust="0"/>
    <p:restoredTop sz="94660"/>
  </p:normalViewPr>
  <p:slideViewPr>
    <p:cSldViewPr snapToGrid="0">
      <p:cViewPr>
        <p:scale>
          <a:sx n="70" d="100"/>
          <a:sy n="70" d="100"/>
        </p:scale>
        <p:origin x="-73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2D2E0E-5BB1-4FCC-AA00-557D0E111EF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896EDD-E934-4091-86C5-AA06D7A94E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D2E0E-5BB1-4FCC-AA00-557D0E111EF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96EDD-E934-4091-86C5-AA06D7A94E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D2E0E-5BB1-4FCC-AA00-557D0E111EF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96EDD-E934-4091-86C5-AA06D7A94E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D2E0E-5BB1-4FCC-AA00-557D0E111EF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96EDD-E934-4091-86C5-AA06D7A94EE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D2E0E-5BB1-4FCC-AA00-557D0E111EF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96EDD-E934-4091-86C5-AA06D7A94EE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6 Cheurón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D2E0E-5BB1-4FCC-AA00-557D0E111EF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96EDD-E934-4091-86C5-AA06D7A94EE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D2E0E-5BB1-4FCC-AA00-557D0E111EF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96EDD-E934-4091-86C5-AA06D7A94E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D2E0E-5BB1-4FCC-AA00-557D0E111EF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96EDD-E934-4091-86C5-AA06D7A94EE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D2E0E-5BB1-4FCC-AA00-557D0E111EF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96EDD-E934-4091-86C5-AA06D7A94E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622D2E0E-5BB1-4FCC-AA00-557D0E111EF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96EDD-E934-4091-86C5-AA06D7A94E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2D2E0E-5BB1-4FCC-AA00-557D0E111EF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896EDD-E934-4091-86C5-AA06D7A94EE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22D2E0E-5BB1-4FCC-AA00-557D0E111EF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6896EDD-E934-4091-86C5-AA06D7A94E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Abrazo</a:t>
            </a:r>
            <a:r>
              <a:rPr lang="en-US" dirty="0" smtClean="0"/>
              <a:t> del Padre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Psic</a:t>
            </a:r>
            <a:r>
              <a:rPr lang="en-US" dirty="0" smtClean="0"/>
              <a:t>. Marco A. Rivera </a:t>
            </a:r>
            <a:r>
              <a:rPr lang="en-US" dirty="0" err="1" smtClean="0"/>
              <a:t>Durán</a:t>
            </a:r>
            <a:endParaRPr lang="en-US" dirty="0"/>
          </a:p>
        </p:txBody>
      </p:sp>
      <p:pic>
        <p:nvPicPr>
          <p:cNvPr id="4" name="3 Imagen" descr="Logotipo A-MARES 01 RGB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7765" y="764274"/>
            <a:ext cx="3876609" cy="43741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74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2400" dirty="0" smtClean="0"/>
              <a:t>Esta </a:t>
            </a:r>
            <a:r>
              <a:rPr lang="es-MX" sz="2400" dirty="0"/>
              <a:t>hormona es la responsable del </a:t>
            </a:r>
          </a:p>
          <a:p>
            <a:pPr marL="0" indent="0">
              <a:buNone/>
            </a:pPr>
            <a:r>
              <a:rPr lang="es-MX" sz="2400" dirty="0"/>
              <a:t>síndrome de </a:t>
            </a:r>
            <a:r>
              <a:rPr lang="es-MX" sz="2400" i="1" dirty="0"/>
              <a:t>couvade </a:t>
            </a:r>
            <a:r>
              <a:rPr lang="es-MX" sz="2400" dirty="0"/>
              <a:t>(embarazo </a:t>
            </a:r>
          </a:p>
          <a:p>
            <a:pPr marL="0" indent="0">
              <a:buNone/>
            </a:pPr>
            <a:r>
              <a:rPr lang="es-MX" sz="2400" dirty="0"/>
              <a:t>empático) en los futuros padres y </a:t>
            </a:r>
          </a:p>
          <a:p>
            <a:pPr marL="0" indent="0">
              <a:buNone/>
            </a:pPr>
            <a:r>
              <a:rPr lang="es-MX" sz="2400" dirty="0"/>
              <a:t>estimula las conexiones cerebrales </a:t>
            </a:r>
          </a:p>
          <a:p>
            <a:pPr marL="0" indent="0">
              <a:buNone/>
            </a:pPr>
            <a:r>
              <a:rPr lang="es-MX" sz="2400" dirty="0"/>
              <a:t>favorables  a la conducta paternal y </a:t>
            </a:r>
          </a:p>
          <a:p>
            <a:pPr marL="0" indent="0">
              <a:buNone/>
            </a:pPr>
            <a:r>
              <a:rPr lang="es-MX" sz="2400" dirty="0"/>
              <a:t>disminuye el impulso sexual.</a:t>
            </a:r>
          </a:p>
        </p:txBody>
      </p:sp>
      <p:sp>
        <p:nvSpPr>
          <p:cNvPr id="11" name="Título 5"/>
          <p:cNvSpPr>
            <a:spLocks noGrp="1"/>
          </p:cNvSpPr>
          <p:nvPr>
            <p:ph type="title"/>
          </p:nvPr>
        </p:nvSpPr>
        <p:spPr>
          <a:xfrm>
            <a:off x="1120552" y="546956"/>
            <a:ext cx="10058400" cy="1371600"/>
          </a:xfrm>
        </p:spPr>
        <p:txBody>
          <a:bodyPr>
            <a:normAutofit/>
          </a:bodyPr>
          <a:lstStyle/>
          <a:p>
            <a:r>
              <a:rPr lang="es-MX" dirty="0"/>
              <a:t>PROLACTINA</a:t>
            </a:r>
          </a:p>
        </p:txBody>
      </p:sp>
      <p:sp>
        <p:nvSpPr>
          <p:cNvPr id="4" name="AutoShape 2" descr="data:image/jpeg;base64,/9j/4AAQSkZJRgABAQAAAQABAAD/2wCEAAkGBhISERUUExQWFRUVGB8YGBgYFxcZGBwdGBgXGBcXGBcaGyYeGBojHBgXHy8gIycpLCwsFh4xNTAqNSYsLCkBCQoKDgwOGg8PGikcHB0pLCkpLCksLCksLCwpLCwsLCkpKSwpLCwsKSwpKSksKSksLCkpLCwsKSwpKSkpKSksLP/AABEIARgAtAMBIgACEQEDEQH/xAAcAAACAgMBAQAAAAAAAAAAAAAFBgMEAAIHAQj/xABGEAABAgQEAwUFBQYEBQQDAAABAhEAAwQhBRIxQQZRYRMicYGRMqGxwdEjQlLh8AcUYnKS8RUzgrIkc5OiwhZTY+IXQ9P/xAAZAQADAQEBAAAAAAAAAAAAAAABAgMEAAX/xAAlEQACAgICAgICAwEAAAAAAAAAAQIRAyESMTJBEyIEUUJxgWH/2gAMAwEAAhEDEQA/AAkvBrCw9InGE/phB9IQ1r+AJ+UbCXySr0b4xis0DlSyUiWm2iBsNgITce40N0SU5f4iA/5Q9Sh9kP5P/GEWVRnvMzE7h41zm4ozQimxSVNVMJKy5POIzTtDLV4E7kMFcgGECDL2IvyiSlZRqiCWBpG+QfoCNVS20ixToKrAXME6jRAHKPUDoPSL0rDlOziLCcK5mCgMC9mrkB5CMKFc4PJwdPMxsMKR+jDbALokdYwU4/QhmFDLH3RHvZSxsmOoFi2JA/QjcUnJJ9IYhPlj8MeKq0bX8AY6jrAJo1bJMRooFk+yPQQwZ8w5QtzKhfaKuWzHc84SToeKs7FwjJAopNr5eXUwD4rpwakWFkDbqYYeFB/wcj/lj5wE4kp1qqbLyjKn7oPPcw2V/QnDyKUmlDaCLKKYch6RqihVvNV5BI+USow7muYf9TfARlRVg7EqROYW25dTGRYr8LTmF1afjVzPWPIoKeS5Vh4R6ZMeooAwcrNvxHl0jYUEv8IPi5+MTHGID7P/AE/KFFK0pd+fIn4Q4kfZn+X5QsSxaNWbxJQ7KE2aNkqP+k/OA2J05V3gkgje0Mc0QPqkxljpl+xaSM1t407JSFtF+XKyzR4j4xNxEsdoPD5xZ9WKu6IMHBMw+HzEFJgUVMD5W+cDcHWAsudvmIkqsZlBSxmGbKbC92tBx9An2WlSZm5/7h9IhmJA9qageKz+Uccq6ucVELWt+RUr5mJa5R7GR4L/AN8UEOrfvVO7dvLJ5Auef4opL4koU/8A7wfBL/8AjHOOHkH94R/q/wBiorowycdJaz4JV9I46jp0zi6jSgLzTClRIDDcM9rcxFeXx7SKUlKUTCVEAP1Lc4UJuA1CqeUkSVuFLJGU2fKz+ke4XwpVpmy1KkqACwSS2gL846zqOrZQIWZiO+r+Y/EwyZ4WlJDnxPxMSyDwO1cMpajkf8tPwgXjc5AnnMpIZI1IG0GOHktSyB/8Sf8AaID8SAZ1FhoNhyh83giUfIWq3jWVLWpOUnKWfMGPnFNf7SpY2R5zB8oVq/KqYoKAPeOrfOMRJQNEo9R8liFjBUdJ7DFZ+01JULS9OZO5jIC1DOPZ05K5n+KMinFC2dMSqaw7iRYaq6dBHuWbzQPJR+cYmvlsO8Pjt0jP35O2Y+CVfSMhoGOZ7B/l+UKyqd/vKHgWhrm/5Z/l+UK09agWCSergRqy+JKHZTm0idyo/wCo/WBFSlAmhDD2M1ydXbc8oJVtUtCVKKQAkOe89h4CORYjjUs1QmpXMYLdiTZ+R1Y8mjNFWX6OmyKIEjKACC/pFbHQywT+F/eYs8M1RmFKnBSoOGB5dYp8cTMiVl2aUfe4EUr6C/yECdjipkxV+6NA7BufWGDhbgb96CpoWUpdr7npATgfD0rWpayAEhrtqfG2kdaoMXpKWVY5kj8N7na28LKdOkaIY01yZzmppEUlVlqUJWkWdSQe6dFB+R1hsTTSAAyEMNO4ne9rQI/aHMTWUwqZKSBJUyt+6uz+RAcbQTwGqz00lStSgP5W+UPF2iGRUywFoGifRLfARn7x0PviQkGNCsfoQwhqZx/Cf15xqZivw+8RvmHX0jBpHHHsl9+cAgm5sd4ZKWU/rFJVIz+cTyDQOrYMhqeT/wAtP+0Qt8VTlhS2SCOeZths0NOHJaTLH8Cf9ohY4p9pf62imbxRLH5HJiv7Q9SdH+REWgvx/wC76GKqP8xXn8fAxaSgck+iPyho9Cy7I6hFx4fM/wAEZGT1sRpp/D1/ijIYU6mgBh4fKPSYqppLB1r0/F06Rn7kn+I+KlfWMZpGeaPsz/L8oWalYBuQPMQzzh9mf5flCbi5aYGCSSlRuBdgGvsHMasviSgtlTEp6ChQzJuCNRuI5lieEGqLoUkFMvMSdDlYM4Ftd4fJ9eyJZOVKlKYghLFiym6ciOkcw4lSuRUTEIWpi9nIsq+XqIhAs0Pv7P6l8ieSfgIv8ZUgmlUs/elt7y3vgf8As8Se44Y5S/pBzHU/bD+QfEw/8P8AQfyOfcB4c6p8qYShQy7XBuDrHQMNo5FKkyVJUsTAGAD3CtX84GT6Wa+eUAQCO0Dd4p0BSeYfTcRN2y5pGRRDfhYH+o6Rnnd2bsNONDLilOhNMuVlaWpJCg12Ic+MLeGUqUSUpQFBA9kK9rKSSl+rEQRnT1JCZalOV2bNmN7G8adltFMRDP6RDEYEXJVItXspJ8BGsygWn2kkeUWM1FZSY9A7p8YmMiIp6WT5xxxew5DpH80VJ9Mb95Xu+kEcIT9mn+Y/OK8+oTf2v6TE8noaHs6XRpaWgfwp/wBohL4tkAqmF1a/iLejw7yB3U+A+EIvFtUxmDKqxN2t8Ypm6RPH2cxpT3j5/HxEEZZPX/u+S4GUs9KVEqUB4+PgYIprpR++PQ//AM4aPROXZlSC4105K6xkQ1NZKcX2/D4//HHsOA6MmZNYd1On4jy8Ix5v8HvMQpxSWw73uP0j0Yignc/6VfSMZqG6d7B/l+UKeIyCpRuAG0yg/GGyd7B8IVMRqWWRlUbbCNOXxJQ7Bs2j/i007qbeFrQv4vgiFnMXJFnLQwzKk/gX7vrFCetR+4fUfWMqLnnClDkmDXQwQxSgXMqAlAJOQbtz30jbh6Wc5JSwCS5cQ1UE2UFqzsBl189X6D4xpjByxk3JKYoUksSlKSsEGwYudTb1hdnYerMShRFzaOiU2GpqpbqX3wbKYMQkunNz8esDa/hgoWBq7sR01tqBB+HlFJdjRy8JP2he4fwchfaLLnZ9oMimOY5gwF+rbNFmiw8oLK030+o+EEMUrkiXlI2YOdDt5bPCRwzjtjzyxnSSNKOrUDllABI30Hj1i4vFAB3gFDc6i8VaWmkmm+20ZyQsp15qB0iogSZ7qkzez7IN3VBaVallA3iG17LcE10Uq6nZXcIyqDi2j7QOqQcl9Xgq4KU9EgemsUauX3PM/ExdPRkaphDB5f2SPE/OI50uLuFS/sZfn84ozJCt1n0T9IXL6DD2dHliw8IReLtJniYfEiOQ49jS50+pQkLEuWVDPtmBLjT9ND5vQmNbEVcjMQz+Smi1Kwv+NXkp/wDyjMODq9ojoCX9wibGa9MmUe93iGS6iL8w4D+UFdCPsqzsPQ/+av8Ar/8AvGQsz8aWQly3dH3hdiQ58YyGDTOoYHxomdMKFMhz3cxAsAA3UkuYaULBuLxxeXNpytK09opaQlKkKcudFEKBsnSH7BsSlzZqUS5a0ywC5JVrbqzO46tGZrZZHWJ3sHwhVxA98+Ahqm+wfCFDFaZCphJDlh8Ivl8ScOyhPrpaSylpB6qAinNxGV/7iP6h9Y5PxdJMusnJDgZnF9ixHxiLhqi7eqkyySylh/DU+4RNQsdyO9Uyezl9SHPmIG19eslSQbK7vi4Q3xMXp88qQeYcEQEqQ+ReYDMffla3oI3JcVSM727DMzExLIShWUtlCtWI3bdo9pcfUgrSrKjLLWErBJJsAL6u7qij/hJVluS251v5QNqKBS5oloJzauQWA5mFnXY8W+hioeJ5SZc5JKRZQAJvohKT0JDGAuOcXUnZFpywsKKgkIdszOHJZi17HWJsY4MmdoEolqmoUAe0SwIUzFy7gcvGKkzhGVQU6lLAmT5pyo0OUNz0J1L+ELFJJNO2VlJyk9UvZTwribOO4AkDRDukg7HlBfC5xmlglMhJPeGqi2w/vHN6+iVK78om1jZjZ9RvDLgHEIqJQlqup3Aszj7wcWPKLz/HjJ7VMhDPKMaT0PXYNtFKpknJ5n4mCuD4MuYmUFKEsoupy9rhrWO0e4tTol2QrOl/aDa6kWtGNxptFF1Z7hyGlI6A/OKCqlBID7jY8/CCtEn7JHgYqLT3h/MPiIll7Q0PY9iOCcbTFSp0zs5cxCVzFFUxSlZXKrtdm8Q8d6Jjjn7R6sFCiZRWkOLkpI1vkIuxaGzegY/Yiz3lqSlKu0JUCWQQCOQUR4X67wTKELE5E2ZLllLFPaBADEaWDk6BxCZT1y0qCrOTd1fEvYQQMsmakLImGZd0upWhADFgBCU7GpMoVSErL5czd0qGYAsSzCzBmHlGQYmSEbzVSuiVBAP8WUaHbyj2KpiEuAUMsIWqYuWHYAqJGt7JFy+kPmC4YuSgJSUF7k96/hewbaOWYZQkyhPKktLWApJ9optdJPtas0dLwniOUZYWxSkk5BlVoNn0iMlspFnWZvsHwhNxfP2pYpZhqCdvGHKYe4fCE3FqgCaoF9BoknboIrl8ScOxK4uwXtE5ilJVo4TfSznVtINcE4DIp5IXlAmTCQVs5S2iRyfXrE1RUJOyv6TEtHMQgDMSEq1BSrKRprsoEQMD+w+TosVYYnko/wBjC7KQVzAkAkoKz7RADnKHa+kMGKz0pllQIUkjUN7+R+kCuHKV86lWUVn01BfkdY2NbogjDh0zX2W/CFe/vPF3B68tlWFlSXIWxyKSphlc+EbYhXlsqVeKtz4cvGFPGqpUlP2a1JOrOSCHA7wOxMPl/Fk4WjsWeMZbOt4XXhSNbiELjvEVJq0hYLZO6fulzdutoDYTxiuW6VnKo6EaK6dDFv8Ax1NQMk3vJOzlx4HYx5sZSwzXJdHoSgssHxfYCrqskHcNdJ1EB+EWFUlRukKchiX5Bh1hgreHlIBKErmJNwoMSAfxJ1V5Rrw2mXTTUEhSpagXOQi9yA/RveI9CeZTjcWYI4XCVSR1DiOlmCUlaGSQQoptpaz78ooyqVSZZvYm4Ou7Hp4RNhGJKqEkTARkDX0L+yoF7lh5RYmXtzHv/vGZx3ZVTaVItU6Psktbun4QKSSJiAZg9pNmSPvB4FY3xQxTJllsqftFfEeUCDVpVYW67xnySTf9FYY3Vs7Wtdo+eP2j4upahLSpKkiYouCnM6TlbKna++sHqTiapkFQlTMyG9k3vpYGEXi2jBAmoGViyrqKyom6i9he1opKSm0IoONgqXIkMVTEr5MgjXmC2nTrF2ioVZROQ2RAJAKk5gObAu/lzgR+8LUci9bAOwZ2193pE1XSlMwIlkHmdifGFaZxvUy5kxWdSGJ8b9fPnGRSnFaSBmIYMBmPM6X0jyGoBJSS5kwlCXb2yAbbe/aGrhLBDNeYpZKZSx3CFAEDVj5aeMAMA4dqJ8zJKlqKiB0DK0c6AEQ4TsFraMATadYBmJIUHUgDQ3ToTbVoE3+joo7xNPcPhChin+YfL4Q3TfYPhCNjslJnKJfQbkbdDDZfEWHkRqES4ahas+UkAFu8SxtcBLM3UuSXgamlT/F/Ur6wx0E45OfgPTT4mO/HX2Dl6FTiCqmd6Tk7y7AJFi/y69NojQgU0vs8zhnWs/eNnYbJFrQexFSO2SpYUFAKCbHcAKuOj684A8a4eZSVMCUm6D924ci2u+vKPQxOKlszTUnHRQq8bSlJWTYfoCFauxUTQ4dUyaoW5DkPL4xvUIVOCUKZLnoH8BBSZw32csdxiQ4USRY2JDXaKSzOUuKJrHxVshOCmcMueXm6KuD0bl8oH1EuZTqAmkkGwmMwfkfrDHg1OiWGShJVzAv5PeK3GU7PL7FJAWWKgQbB7aPeO/IwwlC32NgyyjPXR7RY1NRYXHWGXC6ztZRzaq0Hg94W+C8A7QKlrV3095LuxSbGzPY+49IeaDhKpcAoASS2YEENz5+6PJx4+MrPUyT5wpFzh8JlyAVHKFqJFrWYWYefnFnEpoEsqSwYEhXk46Qy/wCGtJShIfKAOWgZ4B4zhqxKIIbMkh9RcNFZezLVM4equO5fMSo+Wg9Ykm4gUpJe7e86enyitPpFS15Fhilx7/16xWqJocDqSfK3y98YfZ6HoJ4dWlIJO9vS5jfEa5K0LSRzP9vMPAwTmHgDAxdQcqzubD9ecNG2JPSBqljMSbvfX4x6irVnC3uNP7RIZOXKyTn3zC3gxiGajvEEi3KNejE7PK2qM1ZUQB0AsG2EZGgm20jIYU+k+F8Nl0ktEpCe6BdTXUTqo8y8M4QjMVbkAbswdraQBpqlKBdykjUX5aj5iLlNViYO6Sw3t6Ny8YwuWzbGJcqKpMtJzLDEsB1JbxLmOb8X41MTXdjLAJISSbkiw1A5jeHTFadEpAnLzKTLOYsHLDkN25Rz+uxGkn1S6mWpSswSAcqmskbNr4xe/psjKK5aL8pU3kj1VDJg1SCEy1EBRJttuzk84WZGIy/xe5X0iSdWJKxlILjboYSM3B2hlBTdMH1/FMxE5SZgcgsEhPeB2Db3tA1Bq6ueZJDIQO1Ukg2ypBOuo384YuG0mZiYM1KVkIUpCiBmBDAHNvYmJcOrMldMnZcwWtYN3cKtlbQaPD44397uyubInUOKVAyVVSu2lzJYymUbhWQ5stwObFiS9vQQV4g4xkVKE5ZZM1OoZxe6k5tC2oPI7QoYjhKlTpjFklVhe6XOraf3gxQ0ISkXZTkBaS+ZzYBgLNrHRU1bk+w5ZYnSgugcK6o1QhKA2ihc+H1iekkzB3ymWXLm6yovrZns8GJaGGZJbuspJDdSlO+wvBCWwOZwE2e1+jHU5XPpGhTk1TfRjcYp3RFwXShVappbASyStyxfQMbhrx0ugJCQDqIWOEacBc03PdDFtrhvKGVNtNDpARWtUXs8Lk3FexKxMSVylrNvwv8AI6v1gzKUSrWF3EZ5ZRIch7c2tBYvQsftJwSXMlhUoDPkzJIa/Q+P0jj4pJjlSkqYW0Ju+8d2wqUpfeUlCBsCSo+5gIvVMmQR9ohI/jHzOo83ESeJPY/NrR87TJilHKkFz6k+EQ4lJXJUZawULS1iL3v5WLx3Gtw4omgpTLUlN+8kZktuOY6j0hf4v4al1dLOqUy8syQj/MJtMCWta7gFn6COWOtglJs4/MAGiifAH5xsqhUE5jYFiLjQkgEDe4MW5+HpVKQqUFrWxM0ZXSllMC/Igg8r+l7BOHxUU80gr7RKhbKCjk5VdT3ZgNxDWRSAXYHnGRk1KkKKSLgsbcrRkHYNHa6bES3dUyGbMMzaM+VrGPKHi5clJCJWp9tR1INxlFgCNNDFFdQAGGjADyiJMy3j9YRYIr+yvzSOkUGLSquUcig/3kfeHPuxzLiDAZlDWq7EjspoK8vJtbeMNNLg0hclCnKZhDpUiyj1bcdffFKdgUwzCudNM0hLId7ePw84X45Jr9F3PG4vf+A/DcYCiApgTpyPSCVSXy9DCBjc4ywpndJseTaGGrCJvaS5cwrUSUgkO4fcaQMsUuiOKW0HaNSZNRKmn+JJ80lveBFKgklaAopuWVqb5nLdXfU6NBWdQBcsgh4oYbKSkGUXBQHSq+VQe2Yjf7rQmGeuJp/Ix75Gy6dPtMygSGuX2ZtAxEboQm5JSpJZwANX0fUa67iLk5CQFZkhKhyLtYW0ZjZ4rTZsu6gqYsFn7gbzDbXPVhGmXoxr2bLpb7EAgDITZ7ZQTbKTvt5RtKmrSbhe6QSkKs9gcofM4N30MU1zVJBMvtCCrfKBuNOelnaNZMqoZJJUpBJLC2wdn5HxEKmFjPg1dkWqYoryLASBkUO8+ZRAZgIZFktZQAOxtCBTyp8v2FlinNmLkgNfKDp5DaLuB8OmokpmzZ8/MVK+/wB1gohJZtWHOC+XLQ0ZJLsZ6av3JBAvYv8Aq8UMcqUqSSnRZ9BqYC1mHzaZTAFaVMytEgDYh/aihNr5hUEhGZhsdTozsQ/0hnI5rlsZcMS6AdiS3qdojxamUEhSbEG1nHVJ6Ec4mwlJElIZiLsdibkH1gkE5kENfcc4b0LZz7E+IVUpQtKTMkqazEqlEh8v8SDty0gbxrxTMmUCUSpWRM1YSpI9pQAKiwTomwi3PlqzTwA+WYlISb6EC48FQA4Px8TatYqVBMxDiWpyAwJBlse7la+gOt4m5NILoUlq/dlInSCpcopTmzAhKlByUrBcEAh20MGsL4/mS0qlzUS0W7SWpCSi/tBwgd4KsHO0HeKl00qjnJl9kpM1eZIBBCVEBKikJNiCPeY5VPnFRvsAPIWEJGpCvQR4ixJVRPVNUkIKgmwf8Iv56x5A14yKpCWPuKVqkqS13YeR09DFudNWmQpQPsIJ05An5wqLq1TapkEnMRfVtHbycQx8Uz8lMQNVMgAdTf3Aw3ZwSof2jZZSQiUkHKA6lE6Do0CcT4yqJjvMKRyTYfWAEikcAi457RlSoOOhhHcWVi1JOj3Eqsqkgkubg+IUflE3C+LKRMQL5c1w/lYfrSBlUv7EdVqI8HEEuCZIVVoG7KYdW/R8oWW0KtSOwycVl5ct3UCG6j8oF4NN7RCHBKmmIWNGyqZyffFepkzAlSki6AFMbbs3vjzAZalKmKLpc9oAfZzN3mYsLMb84zY4vkjdkyRlB0G0KWQ8sABLOLkaggnYjU+UbKTqozFEOHCWdwGLjQKb6xiZQUCRnzBnSXYkaKbQDlvEqKZIdSc7PcfeFmOzBRGhjXLswro1kBCAFJSpSSSXJ9WcWLs5ESiYUgMklJBLgqGu4e7Av4x6nIgAgLILkkF2fxsC7OB+UVpk02SnNkILlJ22Ym7auByhTjWvnISlSWDFOrlI7zso7gdIiwb9o1LSSk09Qmd2ktwShKVJZyRfMDoYornJXN7GUBkSQPaspTZnOYuwDQs1vCM2etUxK2ClFhtYkW6QZTSSAo3o6N/+U8LWGK5oezGST8CY3wgSxLSZM5C2zLVlWO1v7CAHdJZiot52jnFH+zCvVlWGKH1JSLPc3u0Mp/Z0l8pmd5jfIMoZha7nVxAdy9DxSQ90qVTJYU1zrrY7j+8SSFKN30hY4d7XDUlEyYamSS4UAykk9HLgwy0mJSZrqlKvqpJcEeUVQGKU2WDV1FmGcE33YaDrrHOMNxmRSz6gqQSpaCO6xIVnUDlJNgbG+jCOmzqZQrpyu7kXlYuHfKAXGpBaOGY7MHbKazKUDfVlEP5xOSvQX+ytWValgAkslwkHYEv5lzFSJZswbb6iNMrawVokzQxkXJVUEgDKk9WjI63+g0gnwvIapVZsoNjqLhvjDFjWGmclZCrShmZ2ck5QB11PlA6TKMmtIJBCkOOYbQHrDJQKSlCu0QFCZuLkAdDY3eG6FqxKllSARdjrY+8fdMQVKXTYW56/mIflYdSKLhRT0KVC3WA/Ev7qiQrIsLXp3RfTdWwjqiNb6FGoT9jK5kqPk4+bxtRhaJiSglKhorlBVPDMydJQpJHcQGH4iTmP+4DyiDCKXLrZXUkENE+SY/BrY0YRPnKUO0mZgQ2Ukh+QIHWGqlok90EDL92+hvbLoHMJKK9SCGOh8QegtDVhmIS1FOZJDg3awe7hjblHQSsMug3TVK0kheYkPlJJOinYhmKRF81SQ6kqUQSNWLWYqKRoQHaB82TnIsXfukEkWFkDbY3j1E4lJOYnRwwZxYlhsHN9DBfYpOVMB3lFJJJIYkAvon7pJAtFDFMRTTSSoFRGU3BfZwATpc3ETElIfOrKVPoCz2Jy7G2hhB4rxXMtEtJK05iWJtc2DbX1EAIdwKVlkKK75QVsb6gkkM4t1ielxOYlCRyHK973gTNrVGQZYABNnBUAzuzdYiOITG0T/UR8oTI7pIpjVdnQ5nF6ZclJUoIDBibDwjEcSy5zEMhRuC7oVtY7OG9IQqXGluBMQlSUlwHB9QQxHQwTrqWjmAf8KAr8SJikg/6QIaMm1s6UUuhlqJkxJsnXncHoRygbMxjKsZQEr2II93KAyZgBN1JTyzKygMzOs/p48/xmV7KZRX1zAelopGLl0LKSXY70aSoGYtkj7x0sLk+TR89YjOSZqzqnOpvAqJ98dE4wxWpmU5D5ZYRZIP4SHCj95x8I5wabMBlOY77fOGyRcaTI81LoqqaMjCnaNYACRMwb/GMiN4yOo4cOFeGptXMzlSkpGswh3OwA3huRTCUezzIJSLM+UjYh7trY8oXsA4qmypP7uQBMl5m09khwCR94GCNBMWxzlyok+DlyADs5jOuXLfRrnw4quy3NUsOSAbbWhUn0vapKlXYsABqTqf1yEGeIK4oksHVmUE28C2nWKi5mSUkME2AbUhzfMdvKKmcko6yZKQlKUWToxf8AQ6c4qzkrVbvMb9742jafjkoDKghubX/IRsKpKRq6vFm/OJpJFnJtbNUStA593waGimnJCAQO8bCF6knlakgF3UzPf8oYUSRJBWs6aDrHSAjSsxtVNlQR2gPeKSSGfTL1izScTSzLzutIOoLEWJYWu0LWKT8wUs66nw5CK9ICEI67e/l1hlJ9C8UH8Z4kWULCFHKWIsEi4yvzB84WZcr7RBNyeUGTJ+6RY2gE5TMym+R/Q2ELdjVQY7UvYnzBjQqJ5epiBSu6opLMNydTYeMeIBI9p/MfSAPaJFFbsCG8R842vZz0t+UaS5DnUHzTE0gMWIYuRGj8ZXMz539S2DmSAQDlGrXve/MxoiWkEMwPhEtHVMplJOU2MXp+H2zIuOX3vzj1IxSVowOTfYE4srwmmKXuq39vJ4QZEsqLC3iW98HeLVTFHMR9mFFCepSA566wvRgzT5SNONUiWdJYsFBXhEKjHpWY9VMfWIocjjIyMhgBrAGNQnnc+4w8U1ONcxHpCVw0gqqEkAAJBJ9Gf3w7JsknZrxOh7AmI1hmzUSkCw7xfdja20XqiWVIbf4NAiglFdUp7EJf3mDylhiCbsdN7GCcIyKJaz3QVbPt6+ES1GDTBsTv+UMFOEp0URvpvptaJTUaOQd4nbK8ULmFUs1M6WcqmzdW6/rpHQwgKQcwcgW6abQAoaoqWw9lI8zrrzF4M0s4fr4wG7ClRTrcMtqw5dOsLuE4mpc9CGDO3kIZMXqLEDe0DMIoAFjugFicwF45HDQZCQm4cQoYxWJlKdQcl2I2hnqZhNuWsLmL4cmazlQYuGD9I6JzKM3HEBKUh7jMpwNT4chE0jFZQQVEs5y/Mn3e+BK8CUT3VOBa4IjcYHOAyggh3sYbQtv9DJhlTLWtIcEanmwvG0uY5zWIJJPmYV5MidJJVlIBBST0NjBrAlvLJN2VfzAi/wCN5kc7+oVqMwGrjxMSy5KZiULPtJUA7kFnu7a7x7LRa+kUarNLTNSm2ZBKfEX+Uek9JmNbZN+1SplqRJEvRKlbEC4DRzmL1fiMyYAlaioDQEvFGPKuza1R5EkqQVO20Rx6FGCA27KPY0zRkcdY18KTpaFrCnujVn3eDlRVy8hEtRV7j4AGFLB5zTQHOhFj6Q3yJ8pUtTpT2rHKSBctYwiHZRQhCFjM7rS/d/hO7ePuic0L3RlCfxEkq8htAP8Afpo7NarqBIO2ugbaDUye4UpNu6w8Va+e0EANWsh7e76RDJmdp0Hjr+UVZk5Szaydzz6CLSKZGpSPf8omyyDGGyCSWD2/XwgjJlsb2Ma8HHL2gQxUWLFzo9hyi7jVcFIUkSiJjMOT+MA4AV1aCXTcA29dYlwuqCphVYBIa2n94FSKOZlUCAFJ2JGu19IN4VgwmSUHMWOo0u93I1jjjyprdYHTsQY+AtB88NpPICAPENHLlTEIB2zFz1s3pHBTMp176k3PjvFyVOYfeHp9Yo04BZmt+rxaRJa7+6AFFHH6o5Mru8ZwmjuzEnofjFfFu+WFm8o24fUZZJcMfrGj8d1NGfOri2NOGozOg6taIMZpCmStSrBCTc6lwzCNe3Y507axvxQVTqQrB7iWJHO7H4iPWk6g/wDh568kc1I5n84jIi1NlfD+0VyiPHTN7RpGR6RGQwDwxkZGQQB/CaFiFnxZx8IPU7Aq0OVJP0itKpA6XFt7/XSLFOlIKgBMUVG7gaO7BonErJUDps4JmJzahOcedh5xNUY1YZUEgej8yTEOLyymolrWgp2BLMWFrecMeGYV+8DIE5hzs3rtDU3pCWLEt7lgN25PFtCCACdeQ2HTr1gnivCS5Cu8oFGxTcX2PUGKc2UQlnc6DYwjVPZVO+ghw7VNPA3Iv+cNeIzAEKLXAN/KBXB2DpWQpSSc5LqvYDXKOZ0fYQc4lpky5Ew5+6kat0cAu3KD8bqxXNWc2xyoACh+Jf8AtEHOCK0KQpBN0lwOh/sYRJ1QqcrMr9XvBrhecZc9CVDurUPX7vk/xhK3Q96Oiz5BI1YawkYytKqglwQAEuGOgjscgS106klIzMwsBdgxB15RyDG8IEmoLEJSu4F7X7w9YpPG4qxITTZFJQBcAP0ESVE7KL/CPZEhXMHoCP7wNxirABAZzbaJFWyhUzyTm62f9e6J8OkkkOxBsb3B5n8opyal/wA/Dn5QSwZN1qA0YevziuFXkRHI/ow/RyihRQu6SLR5XygJE1CCtlB7hw6b6+Tecb/vGcDmBqNbbx7XVJMldwTkLuL6GPYdcWed7QihLnzjyZJG/jG6EWcEP7hyBeMKuoJ+seEenVkE2jYsQQTcabhxEf7mSQALmLstYC0lQBDiwOXp7W0RGYtKnzEEOxe/LX1hk2K1RQVLLx7FqYjfVw9vfGQ3IFDbPum12AsIN8IU37w5JZKSxsMwI2P1gPUVJISiX7TDMpnCQw169Iv4OoyTmlsSfaBdleLEHzGkCDUXspNWtDFxxwtKm0xCAlCkHMkvcsC4L6vC1wZxCiSFJmIUkbLlgqD7uh3HiOUTYrXTqpZDhEsBlBJUSTyBUeXKK8nDUI9kNbaHnl3cdCQxa+2yXHOJlT1ZZaVdnupSQklrsEvA8BQcs77Pp+cWUy3U790eyPnExlsC7MIk5N7ZVRS0hq4enf8ACyiOTFi7XLg9dIp8UYhnp1y7hwRfUk6D4Qr0UybKKlImTJOY6ILDTcaPGTlF3K1LUfxEk/kIp8r40J8e7A0vCwCAQLat7olnjsylbeyoH0MEE0WrhzFebTBUwJYsLkA+jv1iNla0dCwjGJapTpXLJI3UAodCCQRCbxJWJXPTlWFZQcxDkOS5DjVhGkylln2kiw3APuiHsUh2KWHlFHkclQixpOyJdrOD5jfTXSAWKT++x+74fKDM5Ou7DQMdtoV6xbl+cBIEpHpqCND9IPcO1GczEkuSkK/pP0MbcP8ADSJsoTVEKckEOwDc2uYMpTKkKACR1y8usacMakmZ8juLRVlpMtSgNrj6RvW1IXIWUkOQ35RZq5GU5hcM3lsfSBKpS05yEky1JLtt18o9GSpMxx2xcD7WLRKmcmx02taIFrU1hbm3X3aCPBNU0eK0elZbnSw7lRKTozZraONojQl9dNOnONRMdHtMp2AI255tvCIkr6/r5x1BstTSxZh+jHkQTVkG597/AAjI6gD3hkpKJaQHuAS5u5AN4nJCiUjzPJ4yMhSpuE5QyQGiCeFLDBm3d/S0ZGQBj1OcagHwPvuI8QrtC5DBO3M/QRkZBFLKkco9/wALWS5AtoHHq8ZGR0FbYJycej1eGr2HvEVKPAJiXUWzKLkOGF7AMeXxjIyK/GiXyss/4QvcA+BEapwZb6Bn5jSPYyBwQfkbKeMYDNUT2SbNbMtL+JNoX18FVZ+4n+tH1jIyG4oTkwxgXClTKJeaJaSHKR33I0BGnnBSrwGzpDqOrnbzt5RkZFYvj0JJXosYZSzEpyzEWGhzJNuWsVscoZ0yUqXLQwP8aQTcdWAjIyLP8mbXEksUU7FU8H1myAR1mS/rGkrgusGstP8A1EfWPIyMvFF+TPf/AETV/wDtp/6iPLfSPBwPV/gT/wBRH1jyMgUGzP8A0XWjRA/6kv6xkZGQaBZ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hISERUUExQWFRUVGB8YGBgYFxcZGBwdGBgXGBcXGBcaGyYeGBojHBgXHy8gIycpLCwsFh4xNTAqNSYsLCkBCQoKDgwOGg8PGikcHB0pLCkpLCksLCksLCwpLCwsLCkpKSwpLCwsKSwpKSksKSksLCkpLCwsKSwpKSkpKSksLP/AABEIARgAtAMBIgACEQEDEQH/xAAcAAACAgMBAQAAAAAAAAAAAAAFBgMEAAIHAQj/xABGEAABAgQEAwUFBQYEBQQDAAABAhEAAwQhBRIxQQZRYRMicYGRMqGxwdEjQlLh8AcUYnKS8RUzgrIkc5OiwhZTY+IXQ9P/xAAZAQADAQEBAAAAAAAAAAAAAAABAgMEAAX/xAAlEQACAgICAgICAwEAAAAAAAAAAQIRAyESMTJBEyIEUUJxgWH/2gAMAwEAAhEDEQA/AAkvBrCw9InGE/phB9IQ1r+AJ+UbCXySr0b4xis0DlSyUiWm2iBsNgITce40N0SU5f4iA/5Q9Sh9kP5P/GEWVRnvMzE7h41zm4ozQimxSVNVMJKy5POIzTtDLV4E7kMFcgGECDL2IvyiSlZRqiCWBpG+QfoCNVS20ixToKrAXME6jRAHKPUDoPSL0rDlOziLCcK5mCgMC9mrkB5CMKFc4PJwdPMxsMKR+jDbALokdYwU4/QhmFDLH3RHvZSxsmOoFi2JA/QjcUnJJ9IYhPlj8MeKq0bX8AY6jrAJo1bJMRooFk+yPQQwZ8w5QtzKhfaKuWzHc84SToeKs7FwjJAopNr5eXUwD4rpwakWFkDbqYYeFB/wcj/lj5wE4kp1qqbLyjKn7oPPcw2V/QnDyKUmlDaCLKKYch6RqihVvNV5BI+USow7muYf9TfARlRVg7EqROYW25dTGRYr8LTmF1afjVzPWPIoKeS5Vh4R6ZMeooAwcrNvxHl0jYUEv8IPi5+MTHGID7P/AE/KFFK0pd+fIn4Q4kfZn+X5QsSxaNWbxJQ7KE2aNkqP+k/OA2J05V3gkgje0Mc0QPqkxljpl+xaSM1t407JSFtF+XKyzR4j4xNxEsdoPD5xZ9WKu6IMHBMw+HzEFJgUVMD5W+cDcHWAsudvmIkqsZlBSxmGbKbC92tBx9An2WlSZm5/7h9IhmJA9qageKz+Uccq6ucVELWt+RUr5mJa5R7GR4L/AN8UEOrfvVO7dvLJ5Auef4opL4koU/8A7wfBL/8AjHOOHkH94R/q/wBiorowycdJaz4JV9I46jp0zi6jSgLzTClRIDDcM9rcxFeXx7SKUlKUTCVEAP1Lc4UJuA1CqeUkSVuFLJGU2fKz+ke4XwpVpmy1KkqACwSS2gL846zqOrZQIWZiO+r+Y/EwyZ4WlJDnxPxMSyDwO1cMpajkf8tPwgXjc5AnnMpIZI1IG0GOHktSyB/8Sf8AaID8SAZ1FhoNhyh83giUfIWq3jWVLWpOUnKWfMGPnFNf7SpY2R5zB8oVq/KqYoKAPeOrfOMRJQNEo9R8liFjBUdJ7DFZ+01JULS9OZO5jIC1DOPZ05K5n+KMinFC2dMSqaw7iRYaq6dBHuWbzQPJR+cYmvlsO8Pjt0jP35O2Y+CVfSMhoGOZ7B/l+UKyqd/vKHgWhrm/5Z/l+UK09agWCSergRqy+JKHZTm0idyo/wCo/WBFSlAmhDD2M1ydXbc8oJVtUtCVKKQAkOe89h4CORYjjUs1QmpXMYLdiTZ+R1Y8mjNFWX6OmyKIEjKACC/pFbHQywT+F/eYs8M1RmFKnBSoOGB5dYp8cTMiVl2aUfe4EUr6C/yECdjipkxV+6NA7BufWGDhbgb96CpoWUpdr7npATgfD0rWpayAEhrtqfG2kdaoMXpKWVY5kj8N7na28LKdOkaIY01yZzmppEUlVlqUJWkWdSQe6dFB+R1hsTTSAAyEMNO4ne9rQI/aHMTWUwqZKSBJUyt+6uz+RAcbQTwGqz00lStSgP5W+UPF2iGRUywFoGifRLfARn7x0PviQkGNCsfoQwhqZx/Cf15xqZivw+8RvmHX0jBpHHHsl9+cAgm5sd4ZKWU/rFJVIz+cTyDQOrYMhqeT/wAtP+0Qt8VTlhS2SCOeZths0NOHJaTLH8Cf9ohY4p9pf62imbxRLH5HJiv7Q9SdH+REWgvx/wC76GKqP8xXn8fAxaSgck+iPyho9Cy7I6hFx4fM/wAEZGT1sRpp/D1/ijIYU6mgBh4fKPSYqppLB1r0/F06Rn7kn+I+KlfWMZpGeaPsz/L8oWalYBuQPMQzzh9mf5flCbi5aYGCSSlRuBdgGvsHMasviSgtlTEp6ChQzJuCNRuI5lieEGqLoUkFMvMSdDlYM4Ftd4fJ9eyJZOVKlKYghLFiym6ciOkcw4lSuRUTEIWpi9nIsq+XqIhAs0Pv7P6l8ieSfgIv8ZUgmlUs/elt7y3vgf8As8Se44Y5S/pBzHU/bD+QfEw/8P8AQfyOfcB4c6p8qYShQy7XBuDrHQMNo5FKkyVJUsTAGAD3CtX84GT6Wa+eUAQCO0Dd4p0BSeYfTcRN2y5pGRRDfhYH+o6Rnnd2bsNONDLilOhNMuVlaWpJCg12Ic+MLeGUqUSUpQFBA9kK9rKSSl+rEQRnT1JCZalOV2bNmN7G8adltFMRDP6RDEYEXJVItXspJ8BGsygWn2kkeUWM1FZSY9A7p8YmMiIp6WT5xxxew5DpH80VJ9Mb95Xu+kEcIT9mn+Y/OK8+oTf2v6TE8noaHs6XRpaWgfwp/wBohL4tkAqmF1a/iLejw7yB3U+A+EIvFtUxmDKqxN2t8Ypm6RPH2cxpT3j5/HxEEZZPX/u+S4GUs9KVEqUB4+PgYIprpR++PQ//AM4aPROXZlSC4105K6xkQ1NZKcX2/D4//HHsOA6MmZNYd1On4jy8Ix5v8HvMQpxSWw73uP0j0Yignc/6VfSMZqG6d7B/l+UKeIyCpRuAG0yg/GGyd7B8IVMRqWWRlUbbCNOXxJQ7Bs2j/i007qbeFrQv4vgiFnMXJFnLQwzKk/gX7vrFCetR+4fUfWMqLnnClDkmDXQwQxSgXMqAlAJOQbtz30jbh6Wc5JSwCS5cQ1UE2UFqzsBl189X6D4xpjByxk3JKYoUksSlKSsEGwYudTb1hdnYerMShRFzaOiU2GpqpbqX3wbKYMQkunNz8esDa/hgoWBq7sR01tqBB+HlFJdjRy8JP2he4fwchfaLLnZ9oMimOY5gwF+rbNFmiw8oLK030+o+EEMUrkiXlI2YOdDt5bPCRwzjtjzyxnSSNKOrUDllABI30Hj1i4vFAB3gFDc6i8VaWmkmm+20ZyQsp15qB0iogSZ7qkzez7IN3VBaVallA3iG17LcE10Uq6nZXcIyqDi2j7QOqQcl9Xgq4KU9EgemsUauX3PM/ExdPRkaphDB5f2SPE/OI50uLuFS/sZfn84ozJCt1n0T9IXL6DD2dHliw8IReLtJniYfEiOQ49jS50+pQkLEuWVDPtmBLjT9ND5vQmNbEVcjMQz+Smi1Kwv+NXkp/wDyjMODq9ojoCX9wibGa9MmUe93iGS6iL8w4D+UFdCPsqzsPQ/+av8Ar/8AvGQsz8aWQly3dH3hdiQ58YyGDTOoYHxomdMKFMhz3cxAsAA3UkuYaULBuLxxeXNpytK09opaQlKkKcudFEKBsnSH7BsSlzZqUS5a0ywC5JVrbqzO46tGZrZZHWJ3sHwhVxA98+Ahqm+wfCFDFaZCphJDlh8Ivl8ScOyhPrpaSylpB6qAinNxGV/7iP6h9Y5PxdJMusnJDgZnF9ixHxiLhqi7eqkyySylh/DU+4RNQsdyO9Uyezl9SHPmIG19eslSQbK7vi4Q3xMXp88qQeYcEQEqQ+ReYDMffla3oI3JcVSM727DMzExLIShWUtlCtWI3bdo9pcfUgrSrKjLLWErBJJsAL6u7qij/hJVluS251v5QNqKBS5oloJzauQWA5mFnXY8W+hioeJ5SZc5JKRZQAJvohKT0JDGAuOcXUnZFpywsKKgkIdszOHJZi17HWJsY4MmdoEolqmoUAe0SwIUzFy7gcvGKkzhGVQU6lLAmT5pyo0OUNz0J1L+ELFJJNO2VlJyk9UvZTwribOO4AkDRDukg7HlBfC5xmlglMhJPeGqi2w/vHN6+iVK78om1jZjZ9RvDLgHEIqJQlqup3Aszj7wcWPKLz/HjJ7VMhDPKMaT0PXYNtFKpknJ5n4mCuD4MuYmUFKEsoupy9rhrWO0e4tTol2QrOl/aDa6kWtGNxptFF1Z7hyGlI6A/OKCqlBID7jY8/CCtEn7JHgYqLT3h/MPiIll7Q0PY9iOCcbTFSp0zs5cxCVzFFUxSlZXKrtdm8Q8d6Jjjn7R6sFCiZRWkOLkpI1vkIuxaGzegY/Yiz3lqSlKu0JUCWQQCOQUR4X67wTKELE5E2ZLllLFPaBADEaWDk6BxCZT1y0qCrOTd1fEvYQQMsmakLImGZd0upWhADFgBCU7GpMoVSErL5czd0qGYAsSzCzBmHlGQYmSEbzVSuiVBAP8WUaHbyj2KpiEuAUMsIWqYuWHYAqJGt7JFy+kPmC4YuSgJSUF7k96/hewbaOWYZQkyhPKktLWApJ9optdJPtas0dLwniOUZYWxSkk5BlVoNn0iMlspFnWZvsHwhNxfP2pYpZhqCdvGHKYe4fCE3FqgCaoF9BoknboIrl8ScOxK4uwXtE5ilJVo4TfSznVtINcE4DIp5IXlAmTCQVs5S2iRyfXrE1RUJOyv6TEtHMQgDMSEq1BSrKRprsoEQMD+w+TosVYYnko/wBjC7KQVzAkAkoKz7RADnKHa+kMGKz0pllQIUkjUN7+R+kCuHKV86lWUVn01BfkdY2NbogjDh0zX2W/CFe/vPF3B68tlWFlSXIWxyKSphlc+EbYhXlsqVeKtz4cvGFPGqpUlP2a1JOrOSCHA7wOxMPl/Fk4WjsWeMZbOt4XXhSNbiELjvEVJq0hYLZO6fulzdutoDYTxiuW6VnKo6EaK6dDFv8Ax1NQMk3vJOzlx4HYx5sZSwzXJdHoSgssHxfYCrqskHcNdJ1EB+EWFUlRukKchiX5Bh1hgreHlIBKErmJNwoMSAfxJ1V5Rrw2mXTTUEhSpagXOQi9yA/RveI9CeZTjcWYI4XCVSR1DiOlmCUlaGSQQoptpaz78ooyqVSZZvYm4Ou7Hp4RNhGJKqEkTARkDX0L+yoF7lh5RYmXtzHv/vGZx3ZVTaVItU6Psktbun4QKSSJiAZg9pNmSPvB4FY3xQxTJllsqftFfEeUCDVpVYW67xnySTf9FYY3Vs7Wtdo+eP2j4upahLSpKkiYouCnM6TlbKna++sHqTiapkFQlTMyG9k3vpYGEXi2jBAmoGViyrqKyom6i9he1opKSm0IoONgqXIkMVTEr5MgjXmC2nTrF2ioVZROQ2RAJAKk5gObAu/lzgR+8LUci9bAOwZ2193pE1XSlMwIlkHmdifGFaZxvUy5kxWdSGJ8b9fPnGRSnFaSBmIYMBmPM6X0jyGoBJSS5kwlCXb2yAbbe/aGrhLBDNeYpZKZSx3CFAEDVj5aeMAMA4dqJ8zJKlqKiB0DK0c6AEQ4TsFraMATadYBmJIUHUgDQ3ToTbVoE3+joo7xNPcPhChin+YfL4Q3TfYPhCNjslJnKJfQbkbdDDZfEWHkRqES4ahas+UkAFu8SxtcBLM3UuSXgamlT/F/Ur6wx0E45OfgPTT4mO/HX2Dl6FTiCqmd6Tk7y7AJFi/y69NojQgU0vs8zhnWs/eNnYbJFrQexFSO2SpYUFAKCbHcAKuOj684A8a4eZSVMCUm6D924ci2u+vKPQxOKlszTUnHRQq8bSlJWTYfoCFauxUTQ4dUyaoW5DkPL4xvUIVOCUKZLnoH8BBSZw32csdxiQ4USRY2JDXaKSzOUuKJrHxVshOCmcMueXm6KuD0bl8oH1EuZTqAmkkGwmMwfkfrDHg1OiWGShJVzAv5PeK3GU7PL7FJAWWKgQbB7aPeO/IwwlC32NgyyjPXR7RY1NRYXHWGXC6ztZRzaq0Hg94W+C8A7QKlrV3095LuxSbGzPY+49IeaDhKpcAoASS2YEENz5+6PJx4+MrPUyT5wpFzh8JlyAVHKFqJFrWYWYefnFnEpoEsqSwYEhXk46Qy/wCGtJShIfKAOWgZ4B4zhqxKIIbMkh9RcNFZezLVM4equO5fMSo+Wg9Ykm4gUpJe7e86enyitPpFS15Fhilx7/16xWqJocDqSfK3y98YfZ6HoJ4dWlIJO9vS5jfEa5K0LSRzP9vMPAwTmHgDAxdQcqzubD9ecNG2JPSBqljMSbvfX4x6irVnC3uNP7RIZOXKyTn3zC3gxiGajvEEi3KNejE7PK2qM1ZUQB0AsG2EZGgm20jIYU+k+F8Nl0ktEpCe6BdTXUTqo8y8M4QjMVbkAbswdraQBpqlKBdykjUX5aj5iLlNViYO6Sw3t6Ny8YwuWzbGJcqKpMtJzLDEsB1JbxLmOb8X41MTXdjLAJISSbkiw1A5jeHTFadEpAnLzKTLOYsHLDkN25Rz+uxGkn1S6mWpSswSAcqmskbNr4xe/psjKK5aL8pU3kj1VDJg1SCEy1EBRJttuzk84WZGIy/xe5X0iSdWJKxlILjboYSM3B2hlBTdMH1/FMxE5SZgcgsEhPeB2Db3tA1Bq6ueZJDIQO1Ukg2ypBOuo384YuG0mZiYM1KVkIUpCiBmBDAHNvYmJcOrMldMnZcwWtYN3cKtlbQaPD44397uyubInUOKVAyVVSu2lzJYymUbhWQ5stwObFiS9vQQV4g4xkVKE5ZZM1OoZxe6k5tC2oPI7QoYjhKlTpjFklVhe6XOraf3gxQ0ISkXZTkBaS+ZzYBgLNrHRU1bk+w5ZYnSgugcK6o1QhKA2ihc+H1iekkzB3ymWXLm6yovrZns8GJaGGZJbuspJDdSlO+wvBCWwOZwE2e1+jHU5XPpGhTk1TfRjcYp3RFwXShVappbASyStyxfQMbhrx0ugJCQDqIWOEacBc03PdDFtrhvKGVNtNDpARWtUXs8Lk3FexKxMSVylrNvwv8AI6v1gzKUSrWF3EZ5ZRIch7c2tBYvQsftJwSXMlhUoDPkzJIa/Q+P0jj4pJjlSkqYW0Ju+8d2wqUpfeUlCBsCSo+5gIvVMmQR9ohI/jHzOo83ESeJPY/NrR87TJilHKkFz6k+EQ4lJXJUZawULS1iL3v5WLx3Gtw4omgpTLUlN+8kZktuOY6j0hf4v4al1dLOqUy8syQj/MJtMCWta7gFn6COWOtglJs4/MAGiifAH5xsqhUE5jYFiLjQkgEDe4MW5+HpVKQqUFrWxM0ZXSllMC/Igg8r+l7BOHxUU80gr7RKhbKCjk5VdT3ZgNxDWRSAXYHnGRk1KkKKSLgsbcrRkHYNHa6bES3dUyGbMMzaM+VrGPKHi5clJCJWp9tR1INxlFgCNNDFFdQAGGjADyiJMy3j9YRYIr+yvzSOkUGLSquUcig/3kfeHPuxzLiDAZlDWq7EjspoK8vJtbeMNNLg0hclCnKZhDpUiyj1bcdffFKdgUwzCudNM0hLId7ePw84X45Jr9F3PG4vf+A/DcYCiApgTpyPSCVSXy9DCBjc4ywpndJseTaGGrCJvaS5cwrUSUgkO4fcaQMsUuiOKW0HaNSZNRKmn+JJ80lveBFKgklaAopuWVqb5nLdXfU6NBWdQBcsgh4oYbKSkGUXBQHSq+VQe2Yjf7rQmGeuJp/Ix75Gy6dPtMygSGuX2ZtAxEboQm5JSpJZwANX0fUa67iLk5CQFZkhKhyLtYW0ZjZ4rTZsu6gqYsFn7gbzDbXPVhGmXoxr2bLpb7EAgDITZ7ZQTbKTvt5RtKmrSbhe6QSkKs9gcofM4N30MU1zVJBMvtCCrfKBuNOelnaNZMqoZJJUpBJLC2wdn5HxEKmFjPg1dkWqYoryLASBkUO8+ZRAZgIZFktZQAOxtCBTyp8v2FlinNmLkgNfKDp5DaLuB8OmokpmzZ8/MVK+/wB1gohJZtWHOC+XLQ0ZJLsZ6av3JBAvYv8Aq8UMcqUqSSnRZ9BqYC1mHzaZTAFaVMytEgDYh/aihNr5hUEhGZhsdTozsQ/0hnI5rlsZcMS6AdiS3qdojxamUEhSbEG1nHVJ6Ec4mwlJElIZiLsdibkH1gkE5kENfcc4b0LZz7E+IVUpQtKTMkqazEqlEh8v8SDty0gbxrxTMmUCUSpWRM1YSpI9pQAKiwTomwi3PlqzTwA+WYlISb6EC48FQA4Px8TatYqVBMxDiWpyAwJBlse7la+gOt4m5NILoUlq/dlInSCpcopTmzAhKlByUrBcEAh20MGsL4/mS0qlzUS0W7SWpCSi/tBwgd4KsHO0HeKl00qjnJl9kpM1eZIBBCVEBKikJNiCPeY5VPnFRvsAPIWEJGpCvQR4ixJVRPVNUkIKgmwf8Iv56x5A14yKpCWPuKVqkqS13YeR09DFudNWmQpQPsIJ05An5wqLq1TapkEnMRfVtHbycQx8Uz8lMQNVMgAdTf3Aw3ZwSof2jZZSQiUkHKA6lE6Do0CcT4yqJjvMKRyTYfWAEikcAi457RlSoOOhhHcWVi1JOj3Eqsqkgkubg+IUflE3C+LKRMQL5c1w/lYfrSBlUv7EdVqI8HEEuCZIVVoG7KYdW/R8oWW0KtSOwycVl5ct3UCG6j8oF4NN7RCHBKmmIWNGyqZyffFepkzAlSki6AFMbbs3vjzAZalKmKLpc9oAfZzN3mYsLMb84zY4vkjdkyRlB0G0KWQ8sABLOLkaggnYjU+UbKTqozFEOHCWdwGLjQKb6xiZQUCRnzBnSXYkaKbQDlvEqKZIdSc7PcfeFmOzBRGhjXLswro1kBCAFJSpSSSXJ9WcWLs5ESiYUgMklJBLgqGu4e7Av4x6nIgAgLILkkF2fxsC7OB+UVpk02SnNkILlJ22Ym7auByhTjWvnISlSWDFOrlI7zso7gdIiwb9o1LSSk09Qmd2ktwShKVJZyRfMDoYornJXN7GUBkSQPaspTZnOYuwDQs1vCM2etUxK2ClFhtYkW6QZTSSAo3o6N/+U8LWGK5oezGST8CY3wgSxLSZM5C2zLVlWO1v7CAHdJZiot52jnFH+zCvVlWGKH1JSLPc3u0Mp/Z0l8pmd5jfIMoZha7nVxAdy9DxSQ90qVTJYU1zrrY7j+8SSFKN30hY4d7XDUlEyYamSS4UAykk9HLgwy0mJSZrqlKvqpJcEeUVQGKU2WDV1FmGcE33YaDrrHOMNxmRSz6gqQSpaCO6xIVnUDlJNgbG+jCOmzqZQrpyu7kXlYuHfKAXGpBaOGY7MHbKazKUDfVlEP5xOSvQX+ytWValgAkslwkHYEv5lzFSJZswbb6iNMrawVokzQxkXJVUEgDKk9WjI63+g0gnwvIapVZsoNjqLhvjDFjWGmclZCrShmZ2ck5QB11PlA6TKMmtIJBCkOOYbQHrDJQKSlCu0QFCZuLkAdDY3eG6FqxKllSARdjrY+8fdMQVKXTYW56/mIflYdSKLhRT0KVC3WA/Ev7qiQrIsLXp3RfTdWwjqiNb6FGoT9jK5kqPk4+bxtRhaJiSglKhorlBVPDMydJQpJHcQGH4iTmP+4DyiDCKXLrZXUkENE+SY/BrY0YRPnKUO0mZgQ2Ukh+QIHWGqlok90EDL92+hvbLoHMJKK9SCGOh8QegtDVhmIS1FOZJDg3awe7hjblHQSsMug3TVK0kheYkPlJJOinYhmKRF81SQ6kqUQSNWLWYqKRoQHaB82TnIsXfukEkWFkDbY3j1E4lJOYnRwwZxYlhsHN9DBfYpOVMB3lFJJJIYkAvon7pJAtFDFMRTTSSoFRGU3BfZwATpc3ETElIfOrKVPoCz2Jy7G2hhB4rxXMtEtJK05iWJtc2DbX1EAIdwKVlkKK75QVsb6gkkM4t1ielxOYlCRyHK973gTNrVGQZYABNnBUAzuzdYiOITG0T/UR8oTI7pIpjVdnQ5nF6ZclJUoIDBibDwjEcSy5zEMhRuC7oVtY7OG9IQqXGluBMQlSUlwHB9QQxHQwTrqWjmAf8KAr8SJikg/6QIaMm1s6UUuhlqJkxJsnXncHoRygbMxjKsZQEr2II93KAyZgBN1JTyzKygMzOs/p48/xmV7KZRX1zAelopGLl0LKSXY70aSoGYtkj7x0sLk+TR89YjOSZqzqnOpvAqJ98dE4wxWpmU5D5ZYRZIP4SHCj95x8I5wabMBlOY77fOGyRcaTI81LoqqaMjCnaNYACRMwb/GMiN4yOo4cOFeGptXMzlSkpGswh3OwA3huRTCUezzIJSLM+UjYh7trY8oXsA4qmypP7uQBMl5m09khwCR94GCNBMWxzlyok+DlyADs5jOuXLfRrnw4quy3NUsOSAbbWhUn0vapKlXYsABqTqf1yEGeIK4oksHVmUE28C2nWKi5mSUkME2AbUhzfMdvKKmcko6yZKQlKUWToxf8AQ6c4qzkrVbvMb9742jafjkoDKghubX/IRsKpKRq6vFm/OJpJFnJtbNUStA593waGimnJCAQO8bCF6knlakgF3UzPf8oYUSRJBWs6aDrHSAjSsxtVNlQR2gPeKSSGfTL1izScTSzLzutIOoLEWJYWu0LWKT8wUs66nw5CK9ICEI67e/l1hlJ9C8UH8Z4kWULCFHKWIsEi4yvzB84WZcr7RBNyeUGTJ+6RY2gE5TMym+R/Q2ELdjVQY7UvYnzBjQqJ5epiBSu6opLMNydTYeMeIBI9p/MfSAPaJFFbsCG8R842vZz0t+UaS5DnUHzTE0gMWIYuRGj8ZXMz539S2DmSAQDlGrXve/MxoiWkEMwPhEtHVMplJOU2MXp+H2zIuOX3vzj1IxSVowOTfYE4srwmmKXuq39vJ4QZEsqLC3iW98HeLVTFHMR9mFFCepSA566wvRgzT5SNONUiWdJYsFBXhEKjHpWY9VMfWIocjjIyMhgBrAGNQnnc+4w8U1ONcxHpCVw0gqqEkAAJBJ9Gf3w7JsknZrxOh7AmI1hmzUSkCw7xfdja20XqiWVIbf4NAiglFdUp7EJf3mDylhiCbsdN7GCcIyKJaz3QVbPt6+ES1GDTBsTv+UMFOEp0URvpvptaJTUaOQd4nbK8ULmFUs1M6WcqmzdW6/rpHQwgKQcwcgW6abQAoaoqWw9lI8zrrzF4M0s4fr4wG7ClRTrcMtqw5dOsLuE4mpc9CGDO3kIZMXqLEDe0DMIoAFjugFicwF45HDQZCQm4cQoYxWJlKdQcl2I2hnqZhNuWsLmL4cmazlQYuGD9I6JzKM3HEBKUh7jMpwNT4chE0jFZQQVEs5y/Mn3e+BK8CUT3VOBa4IjcYHOAyggh3sYbQtv9DJhlTLWtIcEanmwvG0uY5zWIJJPmYV5MidJJVlIBBST0NjBrAlvLJN2VfzAi/wCN5kc7+oVqMwGrjxMSy5KZiULPtJUA7kFnu7a7x7LRa+kUarNLTNSm2ZBKfEX+Uek9JmNbZN+1SplqRJEvRKlbEC4DRzmL1fiMyYAlaioDQEvFGPKuza1R5EkqQVO20Rx6FGCA27KPY0zRkcdY18KTpaFrCnujVn3eDlRVy8hEtRV7j4AGFLB5zTQHOhFj6Q3yJ8pUtTpT2rHKSBctYwiHZRQhCFjM7rS/d/hO7ePuic0L3RlCfxEkq8htAP8Afpo7NarqBIO2ugbaDUye4UpNu6w8Va+e0EANWsh7e76RDJmdp0Hjr+UVZk5Szaydzz6CLSKZGpSPf8omyyDGGyCSWD2/XwgjJlsb2Ma8HHL2gQxUWLFzo9hyi7jVcFIUkSiJjMOT+MA4AV1aCXTcA29dYlwuqCphVYBIa2n94FSKOZlUCAFJ2JGu19IN4VgwmSUHMWOo0u93I1jjjyprdYHTsQY+AtB88NpPICAPENHLlTEIB2zFz1s3pHBTMp176k3PjvFyVOYfeHp9Yo04BZmt+rxaRJa7+6AFFHH6o5Mru8ZwmjuzEnofjFfFu+WFm8o24fUZZJcMfrGj8d1NGfOri2NOGozOg6taIMZpCmStSrBCTc6lwzCNe3Y507axvxQVTqQrB7iWJHO7H4iPWk6g/wDh568kc1I5n84jIi1NlfD+0VyiPHTN7RpGR6RGQwDwxkZGQQB/CaFiFnxZx8IPU7Aq0OVJP0itKpA6XFt7/XSLFOlIKgBMUVG7gaO7BonErJUDps4JmJzahOcedh5xNUY1YZUEgej8yTEOLyymolrWgp2BLMWFrecMeGYV+8DIE5hzs3rtDU3pCWLEt7lgN25PFtCCACdeQ2HTr1gnivCS5Cu8oFGxTcX2PUGKc2UQlnc6DYwjVPZVO+ghw7VNPA3Iv+cNeIzAEKLXAN/KBXB2DpWQpSSc5LqvYDXKOZ0fYQc4lpky5Ew5+6kat0cAu3KD8bqxXNWc2xyoACh+Jf8AtEHOCK0KQpBN0lwOh/sYRJ1QqcrMr9XvBrhecZc9CVDurUPX7vk/xhK3Q96Oiz5BI1YawkYytKqglwQAEuGOgjscgS106klIzMwsBdgxB15RyDG8IEmoLEJSu4F7X7w9YpPG4qxITTZFJQBcAP0ESVE7KL/CPZEhXMHoCP7wNxirABAZzbaJFWyhUzyTm62f9e6J8OkkkOxBsb3B5n8opyal/wA/Dn5QSwZN1qA0YevziuFXkRHI/ow/RyihRQu6SLR5XygJE1CCtlB7hw6b6+Tecb/vGcDmBqNbbx7XVJMldwTkLuL6GPYdcWed7QihLnzjyZJG/jG6EWcEP7hyBeMKuoJ+seEenVkE2jYsQQTcabhxEf7mSQALmLstYC0lQBDiwOXp7W0RGYtKnzEEOxe/LX1hk2K1RQVLLx7FqYjfVw9vfGQ3IFDbPum12AsIN8IU37w5JZKSxsMwI2P1gPUVJISiX7TDMpnCQw169Iv4OoyTmlsSfaBdleLEHzGkCDUXspNWtDFxxwtKm0xCAlCkHMkvcsC4L6vC1wZxCiSFJmIUkbLlgqD7uh3HiOUTYrXTqpZDhEsBlBJUSTyBUeXKK8nDUI9kNbaHnl3cdCQxa+2yXHOJlT1ZZaVdnupSQklrsEvA8BQcs77Pp+cWUy3U790eyPnExlsC7MIk5N7ZVRS0hq4enf8ACyiOTFi7XLg9dIp8UYhnp1y7hwRfUk6D4Qr0UybKKlImTJOY6ILDTcaPGTlF3K1LUfxEk/kIp8r40J8e7A0vCwCAQLat7olnjsylbeyoH0MEE0WrhzFebTBUwJYsLkA+jv1iNla0dCwjGJapTpXLJI3UAodCCQRCbxJWJXPTlWFZQcxDkOS5DjVhGkylln2kiw3APuiHsUh2KWHlFHkclQixpOyJdrOD5jfTXSAWKT++x+74fKDM5Ou7DQMdtoV6xbl+cBIEpHpqCND9IPcO1GczEkuSkK/pP0MbcP8ADSJsoTVEKckEOwDc2uYMpTKkKACR1y8usacMakmZ8juLRVlpMtSgNrj6RvW1IXIWUkOQ35RZq5GU5hcM3lsfSBKpS05yEky1JLtt18o9GSpMxx2xcD7WLRKmcmx02taIFrU1hbm3X3aCPBNU0eK0elZbnSw7lRKTozZraONojQl9dNOnONRMdHtMp2AI255tvCIkr6/r5x1BstTSxZh+jHkQTVkG597/AAjI6gD3hkpKJaQHuAS5u5AN4nJCiUjzPJ4yMhSpuE5QyQGiCeFLDBm3d/S0ZGQBj1OcagHwPvuI8QrtC5DBO3M/QRkZBFLKkco9/wALWS5AtoHHq8ZGR0FbYJycej1eGr2HvEVKPAJiXUWzKLkOGF7AMeXxjIyK/GiXyss/4QvcA+BEapwZb6Bn5jSPYyBwQfkbKeMYDNUT2SbNbMtL+JNoX18FVZ+4n+tH1jIyG4oTkwxgXClTKJeaJaSHKR33I0BGnnBSrwGzpDqOrnbzt5RkZFYvj0JJXosYZSzEpyzEWGhzJNuWsVscoZ0yUqXLQwP8aQTcdWAjIyLP8mbXEksUU7FU8H1myAR1mS/rGkrgusGstP8A1EfWPIyMvFF+TPf/AETV/wDtp/6iPLfSPBwPV/gT/wBRH1jyMgUGzP8A0XWjRA/6kv6xkZGQaBZ/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hISERUUExQWFRUVGB8YGBgYFxcZGBwdGBgXGBcXGBcaGyYeGBojHBgXHy8gIycpLCwsFh4xNTAqNSYsLCkBCQoKDgwOGg8PGikcHB0pLCkpLCksLCksLCwpLCwsLCkpKSwpLCwsKSwpKSksKSksLCkpLCwsKSwpKSkpKSksLP/AABEIARgAtAMBIgACEQEDEQH/xAAcAAACAgMBAQAAAAAAAAAAAAAFBgMEAAIHAQj/xABGEAABAgQEAwUFBQYEBQQDAAABAhEAAwQhBRIxQQZRYRMicYGRMqGxwdEjQlLh8AcUYnKS8RUzgrIkc5OiwhZTY+IXQ9P/xAAZAQADAQEBAAAAAAAAAAAAAAABAgMEAAX/xAAlEQACAgICAgICAwEAAAAAAAAAAQIRAyESMTJBEyIEUUJxgWH/2gAMAwEAAhEDEQA/AAkvBrCw9InGE/phB9IQ1r+AJ+UbCXySr0b4xis0DlSyUiWm2iBsNgITce40N0SU5f4iA/5Q9Sh9kP5P/GEWVRnvMzE7h41zm4ozQimxSVNVMJKy5POIzTtDLV4E7kMFcgGECDL2IvyiSlZRqiCWBpG+QfoCNVS20ixToKrAXME6jRAHKPUDoPSL0rDlOziLCcK5mCgMC9mrkB5CMKFc4PJwdPMxsMKR+jDbALokdYwU4/QhmFDLH3RHvZSxsmOoFi2JA/QjcUnJJ9IYhPlj8MeKq0bX8AY6jrAJo1bJMRooFk+yPQQwZ8w5QtzKhfaKuWzHc84SToeKs7FwjJAopNr5eXUwD4rpwakWFkDbqYYeFB/wcj/lj5wE4kp1qqbLyjKn7oPPcw2V/QnDyKUmlDaCLKKYch6RqihVvNV5BI+USow7muYf9TfARlRVg7EqROYW25dTGRYr8LTmF1afjVzPWPIoKeS5Vh4R6ZMeooAwcrNvxHl0jYUEv8IPi5+MTHGID7P/AE/KFFK0pd+fIn4Q4kfZn+X5QsSxaNWbxJQ7KE2aNkqP+k/OA2J05V3gkgje0Mc0QPqkxljpl+xaSM1t407JSFtF+XKyzR4j4xNxEsdoPD5xZ9WKu6IMHBMw+HzEFJgUVMD5W+cDcHWAsudvmIkqsZlBSxmGbKbC92tBx9An2WlSZm5/7h9IhmJA9qageKz+Uccq6ucVELWt+RUr5mJa5R7GR4L/AN8UEOrfvVO7dvLJ5Auef4opL4koU/8A7wfBL/8AjHOOHkH94R/q/wBiorowycdJaz4JV9I46jp0zi6jSgLzTClRIDDcM9rcxFeXx7SKUlKUTCVEAP1Lc4UJuA1CqeUkSVuFLJGU2fKz+ke4XwpVpmy1KkqACwSS2gL846zqOrZQIWZiO+r+Y/EwyZ4WlJDnxPxMSyDwO1cMpajkf8tPwgXjc5AnnMpIZI1IG0GOHktSyB/8Sf8AaID8SAZ1FhoNhyh83giUfIWq3jWVLWpOUnKWfMGPnFNf7SpY2R5zB8oVq/KqYoKAPeOrfOMRJQNEo9R8liFjBUdJ7DFZ+01JULS9OZO5jIC1DOPZ05K5n+KMinFC2dMSqaw7iRYaq6dBHuWbzQPJR+cYmvlsO8Pjt0jP35O2Y+CVfSMhoGOZ7B/l+UKyqd/vKHgWhrm/5Z/l+UK09agWCSergRqy+JKHZTm0idyo/wCo/WBFSlAmhDD2M1ydXbc8oJVtUtCVKKQAkOe89h4CORYjjUs1QmpXMYLdiTZ+R1Y8mjNFWX6OmyKIEjKACC/pFbHQywT+F/eYs8M1RmFKnBSoOGB5dYp8cTMiVl2aUfe4EUr6C/yECdjipkxV+6NA7BufWGDhbgb96CpoWUpdr7npATgfD0rWpayAEhrtqfG2kdaoMXpKWVY5kj8N7na28LKdOkaIY01yZzmppEUlVlqUJWkWdSQe6dFB+R1hsTTSAAyEMNO4ne9rQI/aHMTWUwqZKSBJUyt+6uz+RAcbQTwGqz00lStSgP5W+UPF2iGRUywFoGifRLfARn7x0PviQkGNCsfoQwhqZx/Cf15xqZivw+8RvmHX0jBpHHHsl9+cAgm5sd4ZKWU/rFJVIz+cTyDQOrYMhqeT/wAtP+0Qt8VTlhS2SCOeZths0NOHJaTLH8Cf9ohY4p9pf62imbxRLH5HJiv7Q9SdH+REWgvx/wC76GKqP8xXn8fAxaSgck+iPyho9Cy7I6hFx4fM/wAEZGT1sRpp/D1/ijIYU6mgBh4fKPSYqppLB1r0/F06Rn7kn+I+KlfWMZpGeaPsz/L8oWalYBuQPMQzzh9mf5flCbi5aYGCSSlRuBdgGvsHMasviSgtlTEp6ChQzJuCNRuI5lieEGqLoUkFMvMSdDlYM4Ftd4fJ9eyJZOVKlKYghLFiym6ciOkcw4lSuRUTEIWpi9nIsq+XqIhAs0Pv7P6l8ieSfgIv8ZUgmlUs/elt7y3vgf8As8Se44Y5S/pBzHU/bD+QfEw/8P8AQfyOfcB4c6p8qYShQy7XBuDrHQMNo5FKkyVJUsTAGAD3CtX84GT6Wa+eUAQCO0Dd4p0BSeYfTcRN2y5pGRRDfhYH+o6Rnnd2bsNONDLilOhNMuVlaWpJCg12Ic+MLeGUqUSUpQFBA9kK9rKSSl+rEQRnT1JCZalOV2bNmN7G8adltFMRDP6RDEYEXJVItXspJ8BGsygWn2kkeUWM1FZSY9A7p8YmMiIp6WT5xxxew5DpH80VJ9Mb95Xu+kEcIT9mn+Y/OK8+oTf2v6TE8noaHs6XRpaWgfwp/wBohL4tkAqmF1a/iLejw7yB3U+A+EIvFtUxmDKqxN2t8Ypm6RPH2cxpT3j5/HxEEZZPX/u+S4GUs9KVEqUB4+PgYIprpR++PQ//AM4aPROXZlSC4105K6xkQ1NZKcX2/D4//HHsOA6MmZNYd1On4jy8Ix5v8HvMQpxSWw73uP0j0Yignc/6VfSMZqG6d7B/l+UKeIyCpRuAG0yg/GGyd7B8IVMRqWWRlUbbCNOXxJQ7Bs2j/i007qbeFrQv4vgiFnMXJFnLQwzKk/gX7vrFCetR+4fUfWMqLnnClDkmDXQwQxSgXMqAlAJOQbtz30jbh6Wc5JSwCS5cQ1UE2UFqzsBl189X6D4xpjByxk3JKYoUksSlKSsEGwYudTb1hdnYerMShRFzaOiU2GpqpbqX3wbKYMQkunNz8esDa/hgoWBq7sR01tqBB+HlFJdjRy8JP2he4fwchfaLLnZ9oMimOY5gwF+rbNFmiw8oLK030+o+EEMUrkiXlI2YOdDt5bPCRwzjtjzyxnSSNKOrUDllABI30Hj1i4vFAB3gFDc6i8VaWmkmm+20ZyQsp15qB0iogSZ7qkzez7IN3VBaVallA3iG17LcE10Uq6nZXcIyqDi2j7QOqQcl9Xgq4KU9EgemsUauX3PM/ExdPRkaphDB5f2SPE/OI50uLuFS/sZfn84ozJCt1n0T9IXL6DD2dHliw8IReLtJniYfEiOQ49jS50+pQkLEuWVDPtmBLjT9ND5vQmNbEVcjMQz+Smi1Kwv+NXkp/wDyjMODq9ojoCX9wibGa9MmUe93iGS6iL8w4D+UFdCPsqzsPQ/+av8Ar/8AvGQsz8aWQly3dH3hdiQ58YyGDTOoYHxomdMKFMhz3cxAsAA3UkuYaULBuLxxeXNpytK09opaQlKkKcudFEKBsnSH7BsSlzZqUS5a0ywC5JVrbqzO46tGZrZZHWJ3sHwhVxA98+Ahqm+wfCFDFaZCphJDlh8Ivl8ScOyhPrpaSylpB6qAinNxGV/7iP6h9Y5PxdJMusnJDgZnF9ixHxiLhqi7eqkyySylh/DU+4RNQsdyO9Uyezl9SHPmIG19eslSQbK7vi4Q3xMXp88qQeYcEQEqQ+ReYDMffla3oI3JcVSM727DMzExLIShWUtlCtWI3bdo9pcfUgrSrKjLLWErBJJsAL6u7qij/hJVluS251v5QNqKBS5oloJzauQWA5mFnXY8W+hioeJ5SZc5JKRZQAJvohKT0JDGAuOcXUnZFpywsKKgkIdszOHJZi17HWJsY4MmdoEolqmoUAe0SwIUzFy7gcvGKkzhGVQU6lLAmT5pyo0OUNz0J1L+ELFJJNO2VlJyk9UvZTwribOO4AkDRDukg7HlBfC5xmlglMhJPeGqi2w/vHN6+iVK78om1jZjZ9RvDLgHEIqJQlqup3Aszj7wcWPKLz/HjJ7VMhDPKMaT0PXYNtFKpknJ5n4mCuD4MuYmUFKEsoupy9rhrWO0e4tTol2QrOl/aDa6kWtGNxptFF1Z7hyGlI6A/OKCqlBID7jY8/CCtEn7JHgYqLT3h/MPiIll7Q0PY9iOCcbTFSp0zs5cxCVzFFUxSlZXKrtdm8Q8d6Jjjn7R6sFCiZRWkOLkpI1vkIuxaGzegY/Yiz3lqSlKu0JUCWQQCOQUR4X67wTKELE5E2ZLllLFPaBADEaWDk6BxCZT1y0qCrOTd1fEvYQQMsmakLImGZd0upWhADFgBCU7GpMoVSErL5czd0qGYAsSzCzBmHlGQYmSEbzVSuiVBAP8WUaHbyj2KpiEuAUMsIWqYuWHYAqJGt7JFy+kPmC4YuSgJSUF7k96/hewbaOWYZQkyhPKktLWApJ9optdJPtas0dLwniOUZYWxSkk5BlVoNn0iMlspFnWZvsHwhNxfP2pYpZhqCdvGHKYe4fCE3FqgCaoF9BoknboIrl8ScOxK4uwXtE5ilJVo4TfSznVtINcE4DIp5IXlAmTCQVs5S2iRyfXrE1RUJOyv6TEtHMQgDMSEq1BSrKRprsoEQMD+w+TosVYYnko/wBjC7KQVzAkAkoKz7RADnKHa+kMGKz0pllQIUkjUN7+R+kCuHKV86lWUVn01BfkdY2NbogjDh0zX2W/CFe/vPF3B68tlWFlSXIWxyKSphlc+EbYhXlsqVeKtz4cvGFPGqpUlP2a1JOrOSCHA7wOxMPl/Fk4WjsWeMZbOt4XXhSNbiELjvEVJq0hYLZO6fulzdutoDYTxiuW6VnKo6EaK6dDFv8Ax1NQMk3vJOzlx4HYx5sZSwzXJdHoSgssHxfYCrqskHcNdJ1EB+EWFUlRukKchiX5Bh1hgreHlIBKErmJNwoMSAfxJ1V5Rrw2mXTTUEhSpagXOQi9yA/RveI9CeZTjcWYI4XCVSR1DiOlmCUlaGSQQoptpaz78ooyqVSZZvYm4Ou7Hp4RNhGJKqEkTARkDX0L+yoF7lh5RYmXtzHv/vGZx3ZVTaVItU6Psktbun4QKSSJiAZg9pNmSPvB4FY3xQxTJllsqftFfEeUCDVpVYW67xnySTf9FYY3Vs7Wtdo+eP2j4upahLSpKkiYouCnM6TlbKna++sHqTiapkFQlTMyG9k3vpYGEXi2jBAmoGViyrqKyom6i9he1opKSm0IoONgqXIkMVTEr5MgjXmC2nTrF2ioVZROQ2RAJAKk5gObAu/lzgR+8LUci9bAOwZ2193pE1XSlMwIlkHmdifGFaZxvUy5kxWdSGJ8b9fPnGRSnFaSBmIYMBmPM6X0jyGoBJSS5kwlCXb2yAbbe/aGrhLBDNeYpZKZSx3CFAEDVj5aeMAMA4dqJ8zJKlqKiB0DK0c6AEQ4TsFraMATadYBmJIUHUgDQ3ToTbVoE3+joo7xNPcPhChin+YfL4Q3TfYPhCNjslJnKJfQbkbdDDZfEWHkRqES4ahas+UkAFu8SxtcBLM3UuSXgamlT/F/Ur6wx0E45OfgPTT4mO/HX2Dl6FTiCqmd6Tk7y7AJFi/y69NojQgU0vs8zhnWs/eNnYbJFrQexFSO2SpYUFAKCbHcAKuOj684A8a4eZSVMCUm6D924ci2u+vKPQxOKlszTUnHRQq8bSlJWTYfoCFauxUTQ4dUyaoW5DkPL4xvUIVOCUKZLnoH8BBSZw32csdxiQ4USRY2JDXaKSzOUuKJrHxVshOCmcMueXm6KuD0bl8oH1EuZTqAmkkGwmMwfkfrDHg1OiWGShJVzAv5PeK3GU7PL7FJAWWKgQbB7aPeO/IwwlC32NgyyjPXR7RY1NRYXHWGXC6ztZRzaq0Hg94W+C8A7QKlrV3095LuxSbGzPY+49IeaDhKpcAoASS2YEENz5+6PJx4+MrPUyT5wpFzh8JlyAVHKFqJFrWYWYefnFnEpoEsqSwYEhXk46Qy/wCGtJShIfKAOWgZ4B4zhqxKIIbMkh9RcNFZezLVM4equO5fMSo+Wg9Ykm4gUpJe7e86enyitPpFS15Fhilx7/16xWqJocDqSfK3y98YfZ6HoJ4dWlIJO9vS5jfEa5K0LSRzP9vMPAwTmHgDAxdQcqzubD9ecNG2JPSBqljMSbvfX4x6irVnC3uNP7RIZOXKyTn3zC3gxiGajvEEi3KNejE7PK2qM1ZUQB0AsG2EZGgm20jIYU+k+F8Nl0ktEpCe6BdTXUTqo8y8M4QjMVbkAbswdraQBpqlKBdykjUX5aj5iLlNViYO6Sw3t6Ny8YwuWzbGJcqKpMtJzLDEsB1JbxLmOb8X41MTXdjLAJISSbkiw1A5jeHTFadEpAnLzKTLOYsHLDkN25Rz+uxGkn1S6mWpSswSAcqmskbNr4xe/psjKK5aL8pU3kj1VDJg1SCEy1EBRJttuzk84WZGIy/xe5X0iSdWJKxlILjboYSM3B2hlBTdMH1/FMxE5SZgcgsEhPeB2Db3tA1Bq6ueZJDIQO1Ukg2ypBOuo384YuG0mZiYM1KVkIUpCiBmBDAHNvYmJcOrMldMnZcwWtYN3cKtlbQaPD44397uyubInUOKVAyVVSu2lzJYymUbhWQ5stwObFiS9vQQV4g4xkVKE5ZZM1OoZxe6k5tC2oPI7QoYjhKlTpjFklVhe6XOraf3gxQ0ISkXZTkBaS+ZzYBgLNrHRU1bk+w5ZYnSgugcK6o1QhKA2ihc+H1iekkzB3ymWXLm6yovrZns8GJaGGZJbuspJDdSlO+wvBCWwOZwE2e1+jHU5XPpGhTk1TfRjcYp3RFwXShVappbASyStyxfQMbhrx0ugJCQDqIWOEacBc03PdDFtrhvKGVNtNDpARWtUXs8Lk3FexKxMSVylrNvwv8AI6v1gzKUSrWF3EZ5ZRIch7c2tBYvQsftJwSXMlhUoDPkzJIa/Q+P0jj4pJjlSkqYW0Ju+8d2wqUpfeUlCBsCSo+5gIvVMmQR9ohI/jHzOo83ESeJPY/NrR87TJilHKkFz6k+EQ4lJXJUZawULS1iL3v5WLx3Gtw4omgpTLUlN+8kZktuOY6j0hf4v4al1dLOqUy8syQj/MJtMCWta7gFn6COWOtglJs4/MAGiifAH5xsqhUE5jYFiLjQkgEDe4MW5+HpVKQqUFrWxM0ZXSllMC/Igg8r+l7BOHxUU80gr7RKhbKCjk5VdT3ZgNxDWRSAXYHnGRk1KkKKSLgsbcrRkHYNHa6bES3dUyGbMMzaM+VrGPKHi5clJCJWp9tR1INxlFgCNNDFFdQAGGjADyiJMy3j9YRYIr+yvzSOkUGLSquUcig/3kfeHPuxzLiDAZlDWq7EjspoK8vJtbeMNNLg0hclCnKZhDpUiyj1bcdffFKdgUwzCudNM0hLId7ePw84X45Jr9F3PG4vf+A/DcYCiApgTpyPSCVSXy9DCBjc4ywpndJseTaGGrCJvaS5cwrUSUgkO4fcaQMsUuiOKW0HaNSZNRKmn+JJ80lveBFKgklaAopuWVqb5nLdXfU6NBWdQBcsgh4oYbKSkGUXBQHSq+VQe2Yjf7rQmGeuJp/Ix75Gy6dPtMygSGuX2ZtAxEboQm5JSpJZwANX0fUa67iLk5CQFZkhKhyLtYW0ZjZ4rTZsu6gqYsFn7gbzDbXPVhGmXoxr2bLpb7EAgDITZ7ZQTbKTvt5RtKmrSbhe6QSkKs9gcofM4N30MU1zVJBMvtCCrfKBuNOelnaNZMqoZJJUpBJLC2wdn5HxEKmFjPg1dkWqYoryLASBkUO8+ZRAZgIZFktZQAOxtCBTyp8v2FlinNmLkgNfKDp5DaLuB8OmokpmzZ8/MVK+/wB1gohJZtWHOC+XLQ0ZJLsZ6av3JBAvYv8Aq8UMcqUqSSnRZ9BqYC1mHzaZTAFaVMytEgDYh/aihNr5hUEhGZhsdTozsQ/0hnI5rlsZcMS6AdiS3qdojxamUEhSbEG1nHVJ6Ec4mwlJElIZiLsdibkH1gkE5kENfcc4b0LZz7E+IVUpQtKTMkqazEqlEh8v8SDty0gbxrxTMmUCUSpWRM1YSpI9pQAKiwTomwi3PlqzTwA+WYlISb6EC48FQA4Px8TatYqVBMxDiWpyAwJBlse7la+gOt4m5NILoUlq/dlInSCpcopTmzAhKlByUrBcEAh20MGsL4/mS0qlzUS0W7SWpCSi/tBwgd4KsHO0HeKl00qjnJl9kpM1eZIBBCVEBKikJNiCPeY5VPnFRvsAPIWEJGpCvQR4ixJVRPVNUkIKgmwf8Iv56x5A14yKpCWPuKVqkqS13YeR09DFudNWmQpQPsIJ05An5wqLq1TapkEnMRfVtHbycQx8Uz8lMQNVMgAdTf3Aw3ZwSof2jZZSQiUkHKA6lE6Do0CcT4yqJjvMKRyTYfWAEikcAi457RlSoOOhhHcWVi1JOj3Eqsqkgkubg+IUflE3C+LKRMQL5c1w/lYfrSBlUv7EdVqI8HEEuCZIVVoG7KYdW/R8oWW0KtSOwycVl5ct3UCG6j8oF4NN7RCHBKmmIWNGyqZyffFepkzAlSki6AFMbbs3vjzAZalKmKLpc9oAfZzN3mYsLMb84zY4vkjdkyRlB0G0KWQ8sABLOLkaggnYjU+UbKTqozFEOHCWdwGLjQKb6xiZQUCRnzBnSXYkaKbQDlvEqKZIdSc7PcfeFmOzBRGhjXLswro1kBCAFJSpSSSXJ9WcWLs5ESiYUgMklJBLgqGu4e7Av4x6nIgAgLILkkF2fxsC7OB+UVpk02SnNkILlJ22Ym7auByhTjWvnISlSWDFOrlI7zso7gdIiwb9o1LSSk09Qmd2ktwShKVJZyRfMDoYornJXN7GUBkSQPaspTZnOYuwDQs1vCM2etUxK2ClFhtYkW6QZTSSAo3o6N/+U8LWGK5oezGST8CY3wgSxLSZM5C2zLVlWO1v7CAHdJZiot52jnFH+zCvVlWGKH1JSLPc3u0Mp/Z0l8pmd5jfIMoZha7nVxAdy9DxSQ90qVTJYU1zrrY7j+8SSFKN30hY4d7XDUlEyYamSS4UAykk9HLgwy0mJSZrqlKvqpJcEeUVQGKU2WDV1FmGcE33YaDrrHOMNxmRSz6gqQSpaCO6xIVnUDlJNgbG+jCOmzqZQrpyu7kXlYuHfKAXGpBaOGY7MHbKazKUDfVlEP5xOSvQX+ytWValgAkslwkHYEv5lzFSJZswbb6iNMrawVokzQxkXJVUEgDKk9WjI63+g0gnwvIapVZsoNjqLhvjDFjWGmclZCrShmZ2ck5QB11PlA6TKMmtIJBCkOOYbQHrDJQKSlCu0QFCZuLkAdDY3eG6FqxKllSARdjrY+8fdMQVKXTYW56/mIflYdSKLhRT0KVC3WA/Ev7qiQrIsLXp3RfTdWwjqiNb6FGoT9jK5kqPk4+bxtRhaJiSglKhorlBVPDMydJQpJHcQGH4iTmP+4DyiDCKXLrZXUkENE+SY/BrY0YRPnKUO0mZgQ2Ukh+QIHWGqlok90EDL92+hvbLoHMJKK9SCGOh8QegtDVhmIS1FOZJDg3awe7hjblHQSsMug3TVK0kheYkPlJJOinYhmKRF81SQ6kqUQSNWLWYqKRoQHaB82TnIsXfukEkWFkDbY3j1E4lJOYnRwwZxYlhsHN9DBfYpOVMB3lFJJJIYkAvon7pJAtFDFMRTTSSoFRGU3BfZwATpc3ETElIfOrKVPoCz2Jy7G2hhB4rxXMtEtJK05iWJtc2DbX1EAIdwKVlkKK75QVsb6gkkM4t1ielxOYlCRyHK973gTNrVGQZYABNnBUAzuzdYiOITG0T/UR8oTI7pIpjVdnQ5nF6ZclJUoIDBibDwjEcSy5zEMhRuC7oVtY7OG9IQqXGluBMQlSUlwHB9QQxHQwTrqWjmAf8KAr8SJikg/6QIaMm1s6UUuhlqJkxJsnXncHoRygbMxjKsZQEr2II93KAyZgBN1JTyzKygMzOs/p48/xmV7KZRX1zAelopGLl0LKSXY70aSoGYtkj7x0sLk+TR89YjOSZqzqnOpvAqJ98dE4wxWpmU5D5ZYRZIP4SHCj95x8I5wabMBlOY77fOGyRcaTI81LoqqaMjCnaNYACRMwb/GMiN4yOo4cOFeGptXMzlSkpGswh3OwA3huRTCUezzIJSLM+UjYh7trY8oXsA4qmypP7uQBMl5m09khwCR94GCNBMWxzlyok+DlyADs5jOuXLfRrnw4quy3NUsOSAbbWhUn0vapKlXYsABqTqf1yEGeIK4oksHVmUE28C2nWKi5mSUkME2AbUhzfMdvKKmcko6yZKQlKUWToxf8AQ6c4qzkrVbvMb9742jafjkoDKghubX/IRsKpKRq6vFm/OJpJFnJtbNUStA593waGimnJCAQO8bCF6knlakgF3UzPf8oYUSRJBWs6aDrHSAjSsxtVNlQR2gPeKSSGfTL1izScTSzLzutIOoLEWJYWu0LWKT8wUs66nw5CK9ICEI67e/l1hlJ9C8UH8Z4kWULCFHKWIsEi4yvzB84WZcr7RBNyeUGTJ+6RY2gE5TMym+R/Q2ELdjVQY7UvYnzBjQqJ5epiBSu6opLMNydTYeMeIBI9p/MfSAPaJFFbsCG8R842vZz0t+UaS5DnUHzTE0gMWIYuRGj8ZXMz539S2DmSAQDlGrXve/MxoiWkEMwPhEtHVMplJOU2MXp+H2zIuOX3vzj1IxSVowOTfYE4srwmmKXuq39vJ4QZEsqLC3iW98HeLVTFHMR9mFFCepSA566wvRgzT5SNONUiWdJYsFBXhEKjHpWY9VMfWIocjjIyMhgBrAGNQnnc+4w8U1ONcxHpCVw0gqqEkAAJBJ9Gf3w7JsknZrxOh7AmI1hmzUSkCw7xfdja20XqiWVIbf4NAiglFdUp7EJf3mDylhiCbsdN7GCcIyKJaz3QVbPt6+ES1GDTBsTv+UMFOEp0URvpvptaJTUaOQd4nbK8ULmFUs1M6WcqmzdW6/rpHQwgKQcwcgW6abQAoaoqWw9lI8zrrzF4M0s4fr4wG7ClRTrcMtqw5dOsLuE4mpc9CGDO3kIZMXqLEDe0DMIoAFjugFicwF45HDQZCQm4cQoYxWJlKdQcl2I2hnqZhNuWsLmL4cmazlQYuGD9I6JzKM3HEBKUh7jMpwNT4chE0jFZQQVEs5y/Mn3e+BK8CUT3VOBa4IjcYHOAyggh3sYbQtv9DJhlTLWtIcEanmwvG0uY5zWIJJPmYV5MidJJVlIBBST0NjBrAlvLJN2VfzAi/wCN5kc7+oVqMwGrjxMSy5KZiULPtJUA7kFnu7a7x7LRa+kUarNLTNSm2ZBKfEX+Uek9JmNbZN+1SplqRJEvRKlbEC4DRzmL1fiMyYAlaioDQEvFGPKuza1R5EkqQVO20Rx6FGCA27KPY0zRkcdY18KTpaFrCnujVn3eDlRVy8hEtRV7j4AGFLB5zTQHOhFj6Q3yJ8pUtTpT2rHKSBctYwiHZRQhCFjM7rS/d/hO7ePuic0L3RlCfxEkq8htAP8Afpo7NarqBIO2ugbaDUye4UpNu6w8Va+e0EANWsh7e76RDJmdp0Hjr+UVZk5Szaydzz6CLSKZGpSPf8omyyDGGyCSWD2/XwgjJlsb2Ma8HHL2gQxUWLFzo9hyi7jVcFIUkSiJjMOT+MA4AV1aCXTcA29dYlwuqCphVYBIa2n94FSKOZlUCAFJ2JGu19IN4VgwmSUHMWOo0u93I1jjjyprdYHTsQY+AtB88NpPICAPENHLlTEIB2zFz1s3pHBTMp176k3PjvFyVOYfeHp9Yo04BZmt+rxaRJa7+6AFFHH6o5Mru8ZwmjuzEnofjFfFu+WFm8o24fUZZJcMfrGj8d1NGfOri2NOGozOg6taIMZpCmStSrBCTc6lwzCNe3Y507axvxQVTqQrB7iWJHO7H4iPWk6g/wDh568kc1I5n84jIi1NlfD+0VyiPHTN7RpGR6RGQwDwxkZGQQB/CaFiFnxZx8IPU7Aq0OVJP0itKpA6XFt7/XSLFOlIKgBMUVG7gaO7BonErJUDps4JmJzahOcedh5xNUY1YZUEgej8yTEOLyymolrWgp2BLMWFrecMeGYV+8DIE5hzs3rtDU3pCWLEt7lgN25PFtCCACdeQ2HTr1gnivCS5Cu8oFGxTcX2PUGKc2UQlnc6DYwjVPZVO+ghw7VNPA3Iv+cNeIzAEKLXAN/KBXB2DpWQpSSc5LqvYDXKOZ0fYQc4lpky5Ew5+6kat0cAu3KD8bqxXNWc2xyoACh+Jf8AtEHOCK0KQpBN0lwOh/sYRJ1QqcrMr9XvBrhecZc9CVDurUPX7vk/xhK3Q96Oiz5BI1YawkYytKqglwQAEuGOgjscgS106klIzMwsBdgxB15RyDG8IEmoLEJSu4F7X7w9YpPG4qxITTZFJQBcAP0ESVE7KL/CPZEhXMHoCP7wNxirABAZzbaJFWyhUzyTm62f9e6J8OkkkOxBsb3B5n8opyal/wA/Dn5QSwZN1qA0YevziuFXkRHI/ow/RyihRQu6SLR5XygJE1CCtlB7hw6b6+Tecb/vGcDmBqNbbx7XVJMldwTkLuL6GPYdcWed7QihLnzjyZJG/jG6EWcEP7hyBeMKuoJ+seEenVkE2jYsQQTcabhxEf7mSQALmLstYC0lQBDiwOXp7W0RGYtKnzEEOxe/LX1hk2K1RQVLLx7FqYjfVw9vfGQ3IFDbPum12AsIN8IU37w5JZKSxsMwI2P1gPUVJISiX7TDMpnCQw169Iv4OoyTmlsSfaBdleLEHzGkCDUXspNWtDFxxwtKm0xCAlCkHMkvcsC4L6vC1wZxCiSFJmIUkbLlgqD7uh3HiOUTYrXTqpZDhEsBlBJUSTyBUeXKK8nDUI9kNbaHnl3cdCQxa+2yXHOJlT1ZZaVdnupSQklrsEvA8BQcs77Pp+cWUy3U790eyPnExlsC7MIk5N7ZVRS0hq4enf8ACyiOTFi7XLg9dIp8UYhnp1y7hwRfUk6D4Qr0UybKKlImTJOY6ILDTcaPGTlF3K1LUfxEk/kIp8r40J8e7A0vCwCAQLat7olnjsylbeyoH0MEE0WrhzFebTBUwJYsLkA+jv1iNla0dCwjGJapTpXLJI3UAodCCQRCbxJWJXPTlWFZQcxDkOS5DjVhGkylln2kiw3APuiHsUh2KWHlFHkclQixpOyJdrOD5jfTXSAWKT++x+74fKDM5Ou7DQMdtoV6xbl+cBIEpHpqCND9IPcO1GczEkuSkK/pP0MbcP8ADSJsoTVEKckEOwDc2uYMpTKkKACR1y8usacMakmZ8juLRVlpMtSgNrj6RvW1IXIWUkOQ35RZq5GU5hcM3lsfSBKpS05yEky1JLtt18o9GSpMxx2xcD7WLRKmcmx02taIFrU1hbm3X3aCPBNU0eK0elZbnSw7lRKTozZraONojQl9dNOnONRMdHtMp2AI255tvCIkr6/r5x1BstTSxZh+jHkQTVkG597/AAjI6gD3hkpKJaQHuAS5u5AN4nJCiUjzPJ4yMhSpuE5QyQGiCeFLDBm3d/S0ZGQBj1OcagHwPvuI8QrtC5DBO3M/QRkZBFLKkco9/wALWS5AtoHHq8ZGR0FbYJycej1eGr2HvEVKPAJiXUWzKLkOGF7AMeXxjIyK/GiXyss/4QvcA+BEapwZb6Bn5jSPYyBwQfkbKeMYDNUT2SbNbMtL+JNoX18FVZ+4n+tH1jIyG4oTkwxgXClTKJeaJaSHKR33I0BGnnBSrwGzpDqOrnbzt5RkZFYvj0JJXosYZSzEpyzEWGhzJNuWsVscoZ0yUqXLQwP8aQTcdWAjIyLP8mbXEksUU7FU8H1myAR1mS/rGkrgusGstP8A1EfWPIyMvFF+TPf/AETV/wDtp/6iPLfSPBwPV/gT/wBRH1jyMgUGzP8A0XWjRA/6kv6xkZGQaBZ//9k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hISERUUExQWFRUVGB8YGBgYFxcZGBwdGBgXGBcXGBcaGyYeGBojHBgXHy8gIycpLCwsFh4xNTAqNSYsLCkBCQoKDgwOGg8PGikcHB0pLCkpLCksLCksLCwpLCwsLCkpKSwpLCwsKSwpKSksKSksLCkpLCwsKSwpKSkpKSksLP/AABEIARgAtAMBIgACEQEDEQH/xAAcAAACAgMBAQAAAAAAAAAAAAAFBgMEAAIHAQj/xABGEAABAgQEAwUFBQYEBQQDAAABAhEAAwQhBRIxQQZRYRMicYGRMqGxwdEjQlLh8AcUYnKS8RUzgrIkc5OiwhZTY+IXQ9P/xAAZAQADAQEBAAAAAAAAAAAAAAABAgMEAAX/xAAlEQACAgICAgICAwEAAAAAAAAAAQIRAyESMTJBEyIEUUJxgWH/2gAMAwEAAhEDEQA/AAkvBrCw9InGE/phB9IQ1r+AJ+UbCXySr0b4xis0DlSyUiWm2iBsNgITce40N0SU5f4iA/5Q9Sh9kP5P/GEWVRnvMzE7h41zm4ozQimxSVNVMJKy5POIzTtDLV4E7kMFcgGECDL2IvyiSlZRqiCWBpG+QfoCNVS20ixToKrAXME6jRAHKPUDoPSL0rDlOziLCcK5mCgMC9mrkB5CMKFc4PJwdPMxsMKR+jDbALokdYwU4/QhmFDLH3RHvZSxsmOoFi2JA/QjcUnJJ9IYhPlj8MeKq0bX8AY6jrAJo1bJMRooFk+yPQQwZ8w5QtzKhfaKuWzHc84SToeKs7FwjJAopNr5eXUwD4rpwakWFkDbqYYeFB/wcj/lj5wE4kp1qqbLyjKn7oPPcw2V/QnDyKUmlDaCLKKYch6RqihVvNV5BI+USow7muYf9TfARlRVg7EqROYW25dTGRYr8LTmF1afjVzPWPIoKeS5Vh4R6ZMeooAwcrNvxHl0jYUEv8IPi5+MTHGID7P/AE/KFFK0pd+fIn4Q4kfZn+X5QsSxaNWbxJQ7KE2aNkqP+k/OA2J05V3gkgje0Mc0QPqkxljpl+xaSM1t407JSFtF+XKyzR4j4xNxEsdoPD5xZ9WKu6IMHBMw+HzEFJgUVMD5W+cDcHWAsudvmIkqsZlBSxmGbKbC92tBx9An2WlSZm5/7h9IhmJA9qageKz+Uccq6ucVELWt+RUr5mJa5R7GR4L/AN8UEOrfvVO7dvLJ5Auef4opL4koU/8A7wfBL/8AjHOOHkH94R/q/wBiorowycdJaz4JV9I46jp0zi6jSgLzTClRIDDcM9rcxFeXx7SKUlKUTCVEAP1Lc4UJuA1CqeUkSVuFLJGU2fKz+ke4XwpVpmy1KkqACwSS2gL846zqOrZQIWZiO+r+Y/EwyZ4WlJDnxPxMSyDwO1cMpajkf8tPwgXjc5AnnMpIZI1IG0GOHktSyB/8Sf8AaID8SAZ1FhoNhyh83giUfIWq3jWVLWpOUnKWfMGPnFNf7SpY2R5zB8oVq/KqYoKAPeOrfOMRJQNEo9R8liFjBUdJ7DFZ+01JULS9OZO5jIC1DOPZ05K5n+KMinFC2dMSqaw7iRYaq6dBHuWbzQPJR+cYmvlsO8Pjt0jP35O2Y+CVfSMhoGOZ7B/l+UKyqd/vKHgWhrm/5Z/l+UK09agWCSergRqy+JKHZTm0idyo/wCo/WBFSlAmhDD2M1ydXbc8oJVtUtCVKKQAkOe89h4CORYjjUs1QmpXMYLdiTZ+R1Y8mjNFWX6OmyKIEjKACC/pFbHQywT+F/eYs8M1RmFKnBSoOGB5dYp8cTMiVl2aUfe4EUr6C/yECdjipkxV+6NA7BufWGDhbgb96CpoWUpdr7npATgfD0rWpayAEhrtqfG2kdaoMXpKWVY5kj8N7na28LKdOkaIY01yZzmppEUlVlqUJWkWdSQe6dFB+R1hsTTSAAyEMNO4ne9rQI/aHMTWUwqZKSBJUyt+6uz+RAcbQTwGqz00lStSgP5W+UPF2iGRUywFoGifRLfARn7x0PviQkGNCsfoQwhqZx/Cf15xqZivw+8RvmHX0jBpHHHsl9+cAgm5sd4ZKWU/rFJVIz+cTyDQOrYMhqeT/wAtP+0Qt8VTlhS2SCOeZths0NOHJaTLH8Cf9ohY4p9pf62imbxRLH5HJiv7Q9SdH+REWgvx/wC76GKqP8xXn8fAxaSgck+iPyho9Cy7I6hFx4fM/wAEZGT1sRpp/D1/ijIYU6mgBh4fKPSYqppLB1r0/F06Rn7kn+I+KlfWMZpGeaPsz/L8oWalYBuQPMQzzh9mf5flCbi5aYGCSSlRuBdgGvsHMasviSgtlTEp6ChQzJuCNRuI5lieEGqLoUkFMvMSdDlYM4Ftd4fJ9eyJZOVKlKYghLFiym6ciOkcw4lSuRUTEIWpi9nIsq+XqIhAs0Pv7P6l8ieSfgIv8ZUgmlUs/elt7y3vgf8As8Se44Y5S/pBzHU/bD+QfEw/8P8AQfyOfcB4c6p8qYShQy7XBuDrHQMNo5FKkyVJUsTAGAD3CtX84GT6Wa+eUAQCO0Dd4p0BSeYfTcRN2y5pGRRDfhYH+o6Rnnd2bsNONDLilOhNMuVlaWpJCg12Ic+MLeGUqUSUpQFBA9kK9rKSSl+rEQRnT1JCZalOV2bNmN7G8adltFMRDP6RDEYEXJVItXspJ8BGsygWn2kkeUWM1FZSY9A7p8YmMiIp6WT5xxxew5DpH80VJ9Mb95Xu+kEcIT9mn+Y/OK8+oTf2v6TE8noaHs6XRpaWgfwp/wBohL4tkAqmF1a/iLejw7yB3U+A+EIvFtUxmDKqxN2t8Ypm6RPH2cxpT3j5/HxEEZZPX/u+S4GUs9KVEqUB4+PgYIprpR++PQ//AM4aPROXZlSC4105K6xkQ1NZKcX2/D4//HHsOA6MmZNYd1On4jy8Ix5v8HvMQpxSWw73uP0j0Yignc/6VfSMZqG6d7B/l+UKeIyCpRuAG0yg/GGyd7B8IVMRqWWRlUbbCNOXxJQ7Bs2j/i007qbeFrQv4vgiFnMXJFnLQwzKk/gX7vrFCetR+4fUfWMqLnnClDkmDXQwQxSgXMqAlAJOQbtz30jbh6Wc5JSwCS5cQ1UE2UFqzsBl189X6D4xpjByxk3JKYoUksSlKSsEGwYudTb1hdnYerMShRFzaOiU2GpqpbqX3wbKYMQkunNz8esDa/hgoWBq7sR01tqBB+HlFJdjRy8JP2he4fwchfaLLnZ9oMimOY5gwF+rbNFmiw8oLK030+o+EEMUrkiXlI2YOdDt5bPCRwzjtjzyxnSSNKOrUDllABI30Hj1i4vFAB3gFDc6i8VaWmkmm+20ZyQsp15qB0iogSZ7qkzez7IN3VBaVallA3iG17LcE10Uq6nZXcIyqDi2j7QOqQcl9Xgq4KU9EgemsUauX3PM/ExdPRkaphDB5f2SPE/OI50uLuFS/sZfn84ozJCt1n0T9IXL6DD2dHliw8IReLtJniYfEiOQ49jS50+pQkLEuWVDPtmBLjT9ND5vQmNbEVcjMQz+Smi1Kwv+NXkp/wDyjMODq9ojoCX9wibGa9MmUe93iGS6iL8w4D+UFdCPsqzsPQ/+av8Ar/8AvGQsz8aWQly3dH3hdiQ58YyGDTOoYHxomdMKFMhz3cxAsAA3UkuYaULBuLxxeXNpytK09opaQlKkKcudFEKBsnSH7BsSlzZqUS5a0ywC5JVrbqzO46tGZrZZHWJ3sHwhVxA98+Ahqm+wfCFDFaZCphJDlh8Ivl8ScOyhPrpaSylpB6qAinNxGV/7iP6h9Y5PxdJMusnJDgZnF9ixHxiLhqi7eqkyySylh/DU+4RNQsdyO9Uyezl9SHPmIG19eslSQbK7vi4Q3xMXp88qQeYcEQEqQ+ReYDMffla3oI3JcVSM727DMzExLIShWUtlCtWI3bdo9pcfUgrSrKjLLWErBJJsAL6u7qij/hJVluS251v5QNqKBS5oloJzauQWA5mFnXY8W+hioeJ5SZc5JKRZQAJvohKT0JDGAuOcXUnZFpywsKKgkIdszOHJZi17HWJsY4MmdoEolqmoUAe0SwIUzFy7gcvGKkzhGVQU6lLAmT5pyo0OUNz0J1L+ELFJJNO2VlJyk9UvZTwribOO4AkDRDukg7HlBfC5xmlglMhJPeGqi2w/vHN6+iVK78om1jZjZ9RvDLgHEIqJQlqup3Aszj7wcWPKLz/HjJ7VMhDPKMaT0PXYNtFKpknJ5n4mCuD4MuYmUFKEsoupy9rhrWO0e4tTol2QrOl/aDa6kWtGNxptFF1Z7hyGlI6A/OKCqlBID7jY8/CCtEn7JHgYqLT3h/MPiIll7Q0PY9iOCcbTFSp0zs5cxCVzFFUxSlZXKrtdm8Q8d6Jjjn7R6sFCiZRWkOLkpI1vkIuxaGzegY/Yiz3lqSlKu0JUCWQQCOQUR4X67wTKELE5E2ZLllLFPaBADEaWDk6BxCZT1y0qCrOTd1fEvYQQMsmakLImGZd0upWhADFgBCU7GpMoVSErL5czd0qGYAsSzCzBmHlGQYmSEbzVSuiVBAP8WUaHbyj2KpiEuAUMsIWqYuWHYAqJGt7JFy+kPmC4YuSgJSUF7k96/hewbaOWYZQkyhPKktLWApJ9optdJPtas0dLwniOUZYWxSkk5BlVoNn0iMlspFnWZvsHwhNxfP2pYpZhqCdvGHKYe4fCE3FqgCaoF9BoknboIrl8ScOxK4uwXtE5ilJVo4TfSznVtINcE4DIp5IXlAmTCQVs5S2iRyfXrE1RUJOyv6TEtHMQgDMSEq1BSrKRprsoEQMD+w+TosVYYnko/wBjC7KQVzAkAkoKz7RADnKHa+kMGKz0pllQIUkjUN7+R+kCuHKV86lWUVn01BfkdY2NbogjDh0zX2W/CFe/vPF3B68tlWFlSXIWxyKSphlc+EbYhXlsqVeKtz4cvGFPGqpUlP2a1JOrOSCHA7wOxMPl/Fk4WjsWeMZbOt4XXhSNbiELjvEVJq0hYLZO6fulzdutoDYTxiuW6VnKo6EaK6dDFv8Ax1NQMk3vJOzlx4HYx5sZSwzXJdHoSgssHxfYCrqskHcNdJ1EB+EWFUlRukKchiX5Bh1hgreHlIBKErmJNwoMSAfxJ1V5Rrw2mXTTUEhSpagXOQi9yA/RveI9CeZTjcWYI4XCVSR1DiOlmCUlaGSQQoptpaz78ooyqVSZZvYm4Ou7Hp4RNhGJKqEkTARkDX0L+yoF7lh5RYmXtzHv/vGZx3ZVTaVItU6Psktbun4QKSSJiAZg9pNmSPvB4FY3xQxTJllsqftFfEeUCDVpVYW67xnySTf9FYY3Vs7Wtdo+eP2j4upahLSpKkiYouCnM6TlbKna++sHqTiapkFQlTMyG9k3vpYGEXi2jBAmoGViyrqKyom6i9he1opKSm0IoONgqXIkMVTEr5MgjXmC2nTrF2ioVZROQ2RAJAKk5gObAu/lzgR+8LUci9bAOwZ2193pE1XSlMwIlkHmdifGFaZxvUy5kxWdSGJ8b9fPnGRSnFaSBmIYMBmPM6X0jyGoBJSS5kwlCXb2yAbbe/aGrhLBDNeYpZKZSx3CFAEDVj5aeMAMA4dqJ8zJKlqKiB0DK0c6AEQ4TsFraMATadYBmJIUHUgDQ3ToTbVoE3+joo7xNPcPhChin+YfL4Q3TfYPhCNjslJnKJfQbkbdDDZfEWHkRqES4ahas+UkAFu8SxtcBLM3UuSXgamlT/F/Ur6wx0E45OfgPTT4mO/HX2Dl6FTiCqmd6Tk7y7AJFi/y69NojQgU0vs8zhnWs/eNnYbJFrQexFSO2SpYUFAKCbHcAKuOj684A8a4eZSVMCUm6D924ci2u+vKPQxOKlszTUnHRQq8bSlJWTYfoCFauxUTQ4dUyaoW5DkPL4xvUIVOCUKZLnoH8BBSZw32csdxiQ4USRY2JDXaKSzOUuKJrHxVshOCmcMueXm6KuD0bl8oH1EuZTqAmkkGwmMwfkfrDHg1OiWGShJVzAv5PeK3GU7PL7FJAWWKgQbB7aPeO/IwwlC32NgyyjPXR7RY1NRYXHWGXC6ztZRzaq0Hg94W+C8A7QKlrV3095LuxSbGzPY+49IeaDhKpcAoASS2YEENz5+6PJx4+MrPUyT5wpFzh8JlyAVHKFqJFrWYWYefnFnEpoEsqSwYEhXk46Qy/wCGtJShIfKAOWgZ4B4zhqxKIIbMkh9RcNFZezLVM4equO5fMSo+Wg9Ykm4gUpJe7e86enyitPpFS15Fhilx7/16xWqJocDqSfK3y98YfZ6HoJ4dWlIJO9vS5jfEa5K0LSRzP9vMPAwTmHgDAxdQcqzubD9ecNG2JPSBqljMSbvfX4x6irVnC3uNP7RIZOXKyTn3zC3gxiGajvEEi3KNejE7PK2qM1ZUQB0AsG2EZGgm20jIYU+k+F8Nl0ktEpCe6BdTXUTqo8y8M4QjMVbkAbswdraQBpqlKBdykjUX5aj5iLlNViYO6Sw3t6Ny8YwuWzbGJcqKpMtJzLDEsB1JbxLmOb8X41MTXdjLAJISSbkiw1A5jeHTFadEpAnLzKTLOYsHLDkN25Rz+uxGkn1S6mWpSswSAcqmskbNr4xe/psjKK5aL8pU3kj1VDJg1SCEy1EBRJttuzk84WZGIy/xe5X0iSdWJKxlILjboYSM3B2hlBTdMH1/FMxE5SZgcgsEhPeB2Db3tA1Bq6ueZJDIQO1Ukg2ypBOuo384YuG0mZiYM1KVkIUpCiBmBDAHNvYmJcOrMldMnZcwWtYN3cKtlbQaPD44397uyubInUOKVAyVVSu2lzJYymUbhWQ5stwObFiS9vQQV4g4xkVKE5ZZM1OoZxe6k5tC2oPI7QoYjhKlTpjFklVhe6XOraf3gxQ0ISkXZTkBaS+ZzYBgLNrHRU1bk+w5ZYnSgugcK6o1QhKA2ihc+H1iekkzB3ymWXLm6yovrZns8GJaGGZJbuspJDdSlO+wvBCWwOZwE2e1+jHU5XPpGhTk1TfRjcYp3RFwXShVappbASyStyxfQMbhrx0ugJCQDqIWOEacBc03PdDFtrhvKGVNtNDpARWtUXs8Lk3FexKxMSVylrNvwv8AI6v1gzKUSrWF3EZ5ZRIch7c2tBYvQsftJwSXMlhUoDPkzJIa/Q+P0jj4pJjlSkqYW0Ju+8d2wqUpfeUlCBsCSo+5gIvVMmQR9ohI/jHzOo83ESeJPY/NrR87TJilHKkFz6k+EQ4lJXJUZawULS1iL3v5WLx3Gtw4omgpTLUlN+8kZktuOY6j0hf4v4al1dLOqUy8syQj/MJtMCWta7gFn6COWOtglJs4/MAGiifAH5xsqhUE5jYFiLjQkgEDe4MW5+HpVKQqUFrWxM0ZXSllMC/Igg8r+l7BOHxUU80gr7RKhbKCjk5VdT3ZgNxDWRSAXYHnGRk1KkKKSLgsbcrRkHYNHa6bES3dUyGbMMzaM+VrGPKHi5clJCJWp9tR1INxlFgCNNDFFdQAGGjADyiJMy3j9YRYIr+yvzSOkUGLSquUcig/3kfeHPuxzLiDAZlDWq7EjspoK8vJtbeMNNLg0hclCnKZhDpUiyj1bcdffFKdgUwzCudNM0hLId7ePw84X45Jr9F3PG4vf+A/DcYCiApgTpyPSCVSXy9DCBjc4ywpndJseTaGGrCJvaS5cwrUSUgkO4fcaQMsUuiOKW0HaNSZNRKmn+JJ80lveBFKgklaAopuWVqb5nLdXfU6NBWdQBcsgh4oYbKSkGUXBQHSq+VQe2Yjf7rQmGeuJp/Ix75Gy6dPtMygSGuX2ZtAxEboQm5JSpJZwANX0fUa67iLk5CQFZkhKhyLtYW0ZjZ4rTZsu6gqYsFn7gbzDbXPVhGmXoxr2bLpb7EAgDITZ7ZQTbKTvt5RtKmrSbhe6QSkKs9gcofM4N30MU1zVJBMvtCCrfKBuNOelnaNZMqoZJJUpBJLC2wdn5HxEKmFjPg1dkWqYoryLASBkUO8+ZRAZgIZFktZQAOxtCBTyp8v2FlinNmLkgNfKDp5DaLuB8OmokpmzZ8/MVK+/wB1gohJZtWHOC+XLQ0ZJLsZ6av3JBAvYv8Aq8UMcqUqSSnRZ9BqYC1mHzaZTAFaVMytEgDYh/aihNr5hUEhGZhsdTozsQ/0hnI5rlsZcMS6AdiS3qdojxamUEhSbEG1nHVJ6Ec4mwlJElIZiLsdibkH1gkE5kENfcc4b0LZz7E+IVUpQtKTMkqazEqlEh8v8SDty0gbxrxTMmUCUSpWRM1YSpI9pQAKiwTomwi3PlqzTwA+WYlISb6EC48FQA4Px8TatYqVBMxDiWpyAwJBlse7la+gOt4m5NILoUlq/dlInSCpcopTmzAhKlByUrBcEAh20MGsL4/mS0qlzUS0W7SWpCSi/tBwgd4KsHO0HeKl00qjnJl9kpM1eZIBBCVEBKikJNiCPeY5VPnFRvsAPIWEJGpCvQR4ixJVRPVNUkIKgmwf8Iv56x5A14yKpCWPuKVqkqS13YeR09DFudNWmQpQPsIJ05An5wqLq1TapkEnMRfVtHbycQx8Uz8lMQNVMgAdTf3Aw3ZwSof2jZZSQiUkHKA6lE6Do0CcT4yqJjvMKRyTYfWAEikcAi457RlSoOOhhHcWVi1JOj3Eqsqkgkubg+IUflE3C+LKRMQL5c1w/lYfrSBlUv7EdVqI8HEEuCZIVVoG7KYdW/R8oWW0KtSOwycVl5ct3UCG6j8oF4NN7RCHBKmmIWNGyqZyffFepkzAlSki6AFMbbs3vjzAZalKmKLpc9oAfZzN3mYsLMb84zY4vkjdkyRlB0G0KWQ8sABLOLkaggnYjU+UbKTqozFEOHCWdwGLjQKb6xiZQUCRnzBnSXYkaKbQDlvEqKZIdSc7PcfeFmOzBRGhjXLswro1kBCAFJSpSSSXJ9WcWLs5ESiYUgMklJBLgqGu4e7Av4x6nIgAgLILkkF2fxsC7OB+UVpk02SnNkILlJ22Ym7auByhTjWvnISlSWDFOrlI7zso7gdIiwb9o1LSSk09Qmd2ktwShKVJZyRfMDoYornJXN7GUBkSQPaspTZnOYuwDQs1vCM2etUxK2ClFhtYkW6QZTSSAo3o6N/+U8LWGK5oezGST8CY3wgSxLSZM5C2zLVlWO1v7CAHdJZiot52jnFH+zCvVlWGKH1JSLPc3u0Mp/Z0l8pmd5jfIMoZha7nVxAdy9DxSQ90qVTJYU1zrrY7j+8SSFKN30hY4d7XDUlEyYamSS4UAykk9HLgwy0mJSZrqlKvqpJcEeUVQGKU2WDV1FmGcE33YaDrrHOMNxmRSz6gqQSpaCO6xIVnUDlJNgbG+jCOmzqZQrpyu7kXlYuHfKAXGpBaOGY7MHbKazKUDfVlEP5xOSvQX+ytWValgAkslwkHYEv5lzFSJZswbb6iNMrawVokzQxkXJVUEgDKk9WjI63+g0gnwvIapVZsoNjqLhvjDFjWGmclZCrShmZ2ck5QB11PlA6TKMmtIJBCkOOYbQHrDJQKSlCu0QFCZuLkAdDY3eG6FqxKllSARdjrY+8fdMQVKXTYW56/mIflYdSKLhRT0KVC3WA/Ev7qiQrIsLXp3RfTdWwjqiNb6FGoT9jK5kqPk4+bxtRhaJiSglKhorlBVPDMydJQpJHcQGH4iTmP+4DyiDCKXLrZXUkENE+SY/BrY0YRPnKUO0mZgQ2Ukh+QIHWGqlok90EDL92+hvbLoHMJKK9SCGOh8QegtDVhmIS1FOZJDg3awe7hjblHQSsMug3TVK0kheYkPlJJOinYhmKRF81SQ6kqUQSNWLWYqKRoQHaB82TnIsXfukEkWFkDbY3j1E4lJOYnRwwZxYlhsHN9DBfYpOVMB3lFJJJIYkAvon7pJAtFDFMRTTSSoFRGU3BfZwATpc3ETElIfOrKVPoCz2Jy7G2hhB4rxXMtEtJK05iWJtc2DbX1EAIdwKVlkKK75QVsb6gkkM4t1ielxOYlCRyHK973gTNrVGQZYABNnBUAzuzdYiOITG0T/UR8oTI7pIpjVdnQ5nF6ZclJUoIDBibDwjEcSy5zEMhRuC7oVtY7OG9IQqXGluBMQlSUlwHB9QQxHQwTrqWjmAf8KAr8SJikg/6QIaMm1s6UUuhlqJkxJsnXncHoRygbMxjKsZQEr2II93KAyZgBN1JTyzKygMzOs/p48/xmV7KZRX1zAelopGLl0LKSXY70aSoGYtkj7x0sLk+TR89YjOSZqzqnOpvAqJ98dE4wxWpmU5D5ZYRZIP4SHCj95x8I5wabMBlOY77fOGyRcaTI81LoqqaMjCnaNYACRMwb/GMiN4yOo4cOFeGptXMzlSkpGswh3OwA3huRTCUezzIJSLM+UjYh7trY8oXsA4qmypP7uQBMl5m09khwCR94GCNBMWxzlyok+DlyADs5jOuXLfRrnw4quy3NUsOSAbbWhUn0vapKlXYsABqTqf1yEGeIK4oksHVmUE28C2nWKi5mSUkME2AbUhzfMdvKKmcko6yZKQlKUWToxf8AQ6c4qzkrVbvMb9742jafjkoDKghubX/IRsKpKRq6vFm/OJpJFnJtbNUStA593waGimnJCAQO8bCF6knlakgF3UzPf8oYUSRJBWs6aDrHSAjSsxtVNlQR2gPeKSSGfTL1izScTSzLzutIOoLEWJYWu0LWKT8wUs66nw5CK9ICEI67e/l1hlJ9C8UH8Z4kWULCFHKWIsEi4yvzB84WZcr7RBNyeUGTJ+6RY2gE5TMym+R/Q2ELdjVQY7UvYnzBjQqJ5epiBSu6opLMNydTYeMeIBI9p/MfSAPaJFFbsCG8R842vZz0t+UaS5DnUHzTE0gMWIYuRGj8ZXMz539S2DmSAQDlGrXve/MxoiWkEMwPhEtHVMplJOU2MXp+H2zIuOX3vzj1IxSVowOTfYE4srwmmKXuq39vJ4QZEsqLC3iW98HeLVTFHMR9mFFCepSA566wvRgzT5SNONUiWdJYsFBXhEKjHpWY9VMfWIocjjIyMhgBrAGNQnnc+4w8U1ONcxHpCVw0gqqEkAAJBJ9Gf3w7JsknZrxOh7AmI1hmzUSkCw7xfdja20XqiWVIbf4NAiglFdUp7EJf3mDylhiCbsdN7GCcIyKJaz3QVbPt6+ES1GDTBsTv+UMFOEp0URvpvptaJTUaOQd4nbK8ULmFUs1M6WcqmzdW6/rpHQwgKQcwcgW6abQAoaoqWw9lI8zrrzF4M0s4fr4wG7ClRTrcMtqw5dOsLuE4mpc9CGDO3kIZMXqLEDe0DMIoAFjugFicwF45HDQZCQm4cQoYxWJlKdQcl2I2hnqZhNuWsLmL4cmazlQYuGD9I6JzKM3HEBKUh7jMpwNT4chE0jFZQQVEs5y/Mn3e+BK8CUT3VOBa4IjcYHOAyggh3sYbQtv9DJhlTLWtIcEanmwvG0uY5zWIJJPmYV5MidJJVlIBBST0NjBrAlvLJN2VfzAi/wCN5kc7+oVqMwGrjxMSy5KZiULPtJUA7kFnu7a7x7LRa+kUarNLTNSm2ZBKfEX+Uek9JmNbZN+1SplqRJEvRKlbEC4DRzmL1fiMyYAlaioDQEvFGPKuza1R5EkqQVO20Rx6FGCA27KPY0zRkcdY18KTpaFrCnujVn3eDlRVy8hEtRV7j4AGFLB5zTQHOhFj6Q3yJ8pUtTpT2rHKSBctYwiHZRQhCFjM7rS/d/hO7ePuic0L3RlCfxEkq8htAP8Afpo7NarqBIO2ugbaDUye4UpNu6w8Va+e0EANWsh7e76RDJmdp0Hjr+UVZk5Szaydzz6CLSKZGpSPf8omyyDGGyCSWD2/XwgjJlsb2Ma8HHL2gQxUWLFzo9hyi7jVcFIUkSiJjMOT+MA4AV1aCXTcA29dYlwuqCphVYBIa2n94FSKOZlUCAFJ2JGu19IN4VgwmSUHMWOo0u93I1jjjyprdYHTsQY+AtB88NpPICAPENHLlTEIB2zFz1s3pHBTMp176k3PjvFyVOYfeHp9Yo04BZmt+rxaRJa7+6AFFHH6o5Mru8ZwmjuzEnofjFfFu+WFm8o24fUZZJcMfrGj8d1NGfOri2NOGozOg6taIMZpCmStSrBCTc6lwzCNe3Y507axvxQVTqQrB7iWJHO7H4iPWk6g/wDh568kc1I5n84jIi1NlfD+0VyiPHTN7RpGR6RGQwDwxkZGQQB/CaFiFnxZx8IPU7Aq0OVJP0itKpA6XFt7/XSLFOlIKgBMUVG7gaO7BonErJUDps4JmJzahOcedh5xNUY1YZUEgej8yTEOLyymolrWgp2BLMWFrecMeGYV+8DIE5hzs3rtDU3pCWLEt7lgN25PFtCCACdeQ2HTr1gnivCS5Cu8oFGxTcX2PUGKc2UQlnc6DYwjVPZVO+ghw7VNPA3Iv+cNeIzAEKLXAN/KBXB2DpWQpSSc5LqvYDXKOZ0fYQc4lpky5Ew5+6kat0cAu3KD8bqxXNWc2xyoACh+Jf8AtEHOCK0KQpBN0lwOh/sYRJ1QqcrMr9XvBrhecZc9CVDurUPX7vk/xhK3Q96Oiz5BI1YawkYytKqglwQAEuGOgjscgS106klIzMwsBdgxB15RyDG8IEmoLEJSu4F7X7w9YpPG4qxITTZFJQBcAP0ESVE7KL/CPZEhXMHoCP7wNxirABAZzbaJFWyhUzyTm62f9e6J8OkkkOxBsb3B5n8opyal/wA/Dn5QSwZN1qA0YevziuFXkRHI/ow/RyihRQu6SLR5XygJE1CCtlB7hw6b6+Tecb/vGcDmBqNbbx7XVJMldwTkLuL6GPYdcWed7QihLnzjyZJG/jG6EWcEP7hyBeMKuoJ+seEenVkE2jYsQQTcabhxEf7mSQALmLstYC0lQBDiwOXp7W0RGYtKnzEEOxe/LX1hk2K1RQVLLx7FqYjfVw9vfGQ3IFDbPum12AsIN8IU37w5JZKSxsMwI2P1gPUVJISiX7TDMpnCQw169Iv4OoyTmlsSfaBdleLEHzGkCDUXspNWtDFxxwtKm0xCAlCkHMkvcsC4L6vC1wZxCiSFJmIUkbLlgqD7uh3HiOUTYrXTqpZDhEsBlBJUSTyBUeXKK8nDUI9kNbaHnl3cdCQxa+2yXHOJlT1ZZaVdnupSQklrsEvA8BQcs77Pp+cWUy3U790eyPnExlsC7MIk5N7ZVRS0hq4enf8ACyiOTFi7XLg9dIp8UYhnp1y7hwRfUk6D4Qr0UybKKlImTJOY6ILDTcaPGTlF3K1LUfxEk/kIp8r40J8e7A0vCwCAQLat7olnjsylbeyoH0MEE0WrhzFebTBUwJYsLkA+jv1iNla0dCwjGJapTpXLJI3UAodCCQRCbxJWJXPTlWFZQcxDkOS5DjVhGkylln2kiw3APuiHsUh2KWHlFHkclQixpOyJdrOD5jfTXSAWKT++x+74fKDM5Ou7DQMdtoV6xbl+cBIEpHpqCND9IPcO1GczEkuSkK/pP0MbcP8ADSJsoTVEKckEOwDc2uYMpTKkKACR1y8usacMakmZ8juLRVlpMtSgNrj6RvW1IXIWUkOQ35RZq5GU5hcM3lsfSBKpS05yEky1JLtt18o9GSpMxx2xcD7WLRKmcmx02taIFrU1hbm3X3aCPBNU0eK0elZbnSw7lRKTozZraONojQl9dNOnONRMdHtMp2AI255tvCIkr6/r5x1BstTSxZh+jHkQTVkG597/AAjI6gD3hkpKJaQHuAS5u5AN4nJCiUjzPJ4yMhSpuE5QyQGiCeFLDBm3d/S0ZGQBj1OcagHwPvuI8QrtC5DBO3M/QRkZBFLKkco9/wALWS5AtoHHq8ZGR0FbYJycej1eGr2HvEVKPAJiXUWzKLkOGF7AMeXxjIyK/GiXyss/4QvcA+BEapwZb6Bn5jSPYyBwQfkbKeMYDNUT2SbNbMtL+JNoX18FVZ+4n+tH1jIyG4oTkwxgXClTKJeaJaSHKR33I0BGnnBSrwGzpDqOrnbzt5RkZFYvj0JJXosYZSzEpyzEWGhzJNuWsVscoZ0yUqXLQwP8aQTcdWAjIyLP8mbXEksUU7FU8H1myAR1mS/rGkrgusGstP8A1EfWPIyMvFF+TPf/AETV/wDtp/6iPLfSPBwPV/gT/wBRH1jyMgUGzP8A0XWjRA/6kv6xkZGQaBZ//9k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30" name="Picture 10" descr="http://1.bp.blogspot.com/_TY1QUHUGPUQ/SmdRcDRbn1I/AAAAAAAAB0w/DuHF6hoWP3w/s400/mister-mom-1983-02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476" y="1700808"/>
            <a:ext cx="2447925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464152" y="5661248"/>
            <a:ext cx="2233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EL SEÑOR MAMÁ</a:t>
            </a:r>
          </a:p>
        </p:txBody>
      </p:sp>
    </p:spTree>
    <p:extLst>
      <p:ext uri="{BB962C8B-B14F-4D97-AF65-F5344CB8AC3E}">
        <p14:creationId xmlns="" xmlns:p14="http://schemas.microsoft.com/office/powerpoint/2010/main" val="10825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40144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MX" sz="2400" dirty="0" smtClean="0"/>
              <a:t>Esta </a:t>
            </a:r>
            <a:r>
              <a:rPr lang="es-MX" sz="2400" dirty="0"/>
              <a:t>hormona se activa ante una real</a:t>
            </a:r>
          </a:p>
          <a:p>
            <a:pPr marL="0" indent="0" algn="r">
              <a:buNone/>
            </a:pPr>
            <a:r>
              <a:rPr lang="es-MX" sz="2400" dirty="0"/>
              <a:t>amenaza. </a:t>
            </a:r>
          </a:p>
          <a:p>
            <a:pPr marL="0" indent="0" algn="r">
              <a:buNone/>
            </a:pPr>
            <a:endParaRPr lang="es-MX" sz="800" dirty="0"/>
          </a:p>
          <a:p>
            <a:pPr marL="0" indent="0" algn="r">
              <a:buNone/>
            </a:pPr>
            <a:r>
              <a:rPr lang="es-MX" sz="2400" dirty="0"/>
              <a:t>Provoca que, cuando el hombre se </a:t>
            </a:r>
          </a:p>
          <a:p>
            <a:pPr marL="0" indent="0" algn="r">
              <a:buNone/>
            </a:pPr>
            <a:r>
              <a:rPr lang="es-MX" sz="2400" dirty="0"/>
              <a:t>siente amenazado, en lugar de huir, </a:t>
            </a:r>
          </a:p>
          <a:p>
            <a:pPr marL="0" indent="0" algn="r">
              <a:buNone/>
            </a:pPr>
            <a:r>
              <a:rPr lang="es-MX" sz="2400" dirty="0"/>
              <a:t>se enfade, se encienda y sea capaz </a:t>
            </a:r>
          </a:p>
          <a:p>
            <a:pPr marL="0" indent="0" algn="r">
              <a:buNone/>
            </a:pPr>
            <a:r>
              <a:rPr lang="es-MX" sz="2400" dirty="0"/>
              <a:t>de luchar a brazo partido.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CORTISOL</a:t>
            </a:r>
            <a:endParaRPr lang="en-US" dirty="0"/>
          </a:p>
        </p:txBody>
      </p:sp>
      <p:pic>
        <p:nvPicPr>
          <p:cNvPr id="6150" name="Picture 6" descr="http://www.lcs4u.com/houseofblades/gladiator/gladiator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74433"/>
            <a:ext cx="3171825" cy="3533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38257" y="5593495"/>
            <a:ext cx="2227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EL GLADIADOR</a:t>
            </a:r>
          </a:p>
        </p:txBody>
      </p:sp>
    </p:spTree>
    <p:extLst>
      <p:ext uri="{BB962C8B-B14F-4D97-AF65-F5344CB8AC3E}">
        <p14:creationId xmlns="" xmlns:p14="http://schemas.microsoft.com/office/powerpoint/2010/main" val="328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2600" dirty="0" smtClean="0"/>
              <a:t>El </a:t>
            </a:r>
            <a:r>
              <a:rPr lang="es-MX" sz="2600" dirty="0"/>
              <a:t>seductor de las mujeres. </a:t>
            </a:r>
          </a:p>
          <a:p>
            <a:pPr marL="0" indent="0">
              <a:buNone/>
            </a:pPr>
            <a:endParaRPr lang="es-MX" sz="800" dirty="0"/>
          </a:p>
          <a:p>
            <a:pPr marL="0" indent="0">
              <a:buNone/>
            </a:pPr>
            <a:r>
              <a:rPr lang="es-MX" sz="2600" dirty="0"/>
              <a:t>Cuando es segregado por la piel </a:t>
            </a:r>
          </a:p>
          <a:p>
            <a:pPr marL="0" indent="0">
              <a:buNone/>
            </a:pPr>
            <a:r>
              <a:rPr lang="es-MX" sz="2600" dirty="0"/>
              <a:t>como feromona, contribuye </a:t>
            </a:r>
            <a:r>
              <a:rPr lang="es-MX" sz="2600" dirty="0" smtClean="0"/>
              <a:t>mas </a:t>
            </a:r>
            <a:endParaRPr lang="es-MX" sz="2600" dirty="0"/>
          </a:p>
          <a:p>
            <a:pPr marL="0" indent="0">
              <a:buNone/>
            </a:pPr>
            <a:r>
              <a:rPr lang="es-MX" sz="2600" dirty="0"/>
              <a:t>al atractivo sexual del hombre </a:t>
            </a:r>
          </a:p>
          <a:p>
            <a:pPr marL="0" indent="0">
              <a:buNone/>
            </a:pPr>
            <a:r>
              <a:rPr lang="es-MX" sz="2600" dirty="0"/>
              <a:t>mas que ninguna loción.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ANDROSTENEDIONA</a:t>
            </a:r>
            <a:endParaRPr lang="en-US" dirty="0"/>
          </a:p>
        </p:txBody>
      </p:sp>
      <p:pic>
        <p:nvPicPr>
          <p:cNvPr id="7170" name="Picture 2" descr="http://www.balletcarmenroche.com/support/uploads/1259848354foto%20romeo%20y%20juliet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974" y="1601505"/>
            <a:ext cx="3751403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662392" y="6024122"/>
            <a:ext cx="14125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/>
              <a:t>ROMEO</a:t>
            </a:r>
          </a:p>
        </p:txBody>
      </p:sp>
    </p:spTree>
    <p:extLst>
      <p:ext uri="{BB962C8B-B14F-4D97-AF65-F5344CB8AC3E}">
        <p14:creationId xmlns="" xmlns:p14="http://schemas.microsoft.com/office/powerpoint/2010/main" val="31060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54712" y="1668555"/>
            <a:ext cx="8686800" cy="48550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MX" sz="2200" dirty="0" smtClean="0"/>
              <a:t>Es </a:t>
            </a:r>
            <a:r>
              <a:rPr lang="es-MX" sz="2200" dirty="0"/>
              <a:t>el mas animado de la fiesta, </a:t>
            </a:r>
          </a:p>
          <a:p>
            <a:pPr marL="0" indent="0" algn="r">
              <a:buNone/>
            </a:pPr>
            <a:r>
              <a:rPr lang="es-MX" sz="2200" dirty="0"/>
              <a:t>especialista en la diversión, el </a:t>
            </a:r>
          </a:p>
          <a:p>
            <a:pPr marL="0" indent="0" algn="r">
              <a:buNone/>
            </a:pPr>
            <a:r>
              <a:rPr lang="es-MX" sz="2200" dirty="0"/>
              <a:t>disfrute y el entusiasmo. </a:t>
            </a:r>
          </a:p>
          <a:p>
            <a:pPr marL="0" indent="0" algn="r">
              <a:buNone/>
            </a:pPr>
            <a:endParaRPr lang="es-MX" sz="800" dirty="0"/>
          </a:p>
          <a:p>
            <a:pPr marL="0" indent="0" algn="r">
              <a:buNone/>
            </a:pPr>
            <a:r>
              <a:rPr lang="es-MX" sz="2200" dirty="0"/>
              <a:t>Siempre con una fuerte </a:t>
            </a:r>
          </a:p>
          <a:p>
            <a:pPr marL="0" indent="0" algn="r">
              <a:buNone/>
            </a:pPr>
            <a:r>
              <a:rPr lang="es-MX" sz="2200" dirty="0"/>
              <a:t>motivación, esta mentalizado </a:t>
            </a:r>
          </a:p>
          <a:p>
            <a:pPr marL="0" indent="0" algn="r">
              <a:buNone/>
            </a:pPr>
            <a:r>
              <a:rPr lang="es-MX" sz="2200" dirty="0"/>
              <a:t>para  ganar una y otra vez. </a:t>
            </a:r>
          </a:p>
          <a:p>
            <a:pPr marL="0" indent="0" algn="r">
              <a:buNone/>
            </a:pPr>
            <a:endParaRPr lang="es-MX" sz="900" dirty="0"/>
          </a:p>
          <a:p>
            <a:pPr marL="0" indent="0" algn="r">
              <a:buNone/>
            </a:pPr>
            <a:r>
              <a:rPr lang="es-MX" sz="2200" dirty="0"/>
              <a:t>Pero… es muy adictivo en sus </a:t>
            </a:r>
          </a:p>
          <a:p>
            <a:pPr marL="0" indent="0" algn="r">
              <a:buNone/>
            </a:pPr>
            <a:r>
              <a:rPr lang="es-MX" sz="2200" dirty="0"/>
              <a:t>efectos compensatorios, por ej., en el juego sexual del hombre adulto, donde la dopamina incrementa el éxtasis durante el orgasmo.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64275" y="506117"/>
            <a:ext cx="10058400" cy="1371600"/>
          </a:xfrm>
        </p:spPr>
        <p:txBody>
          <a:bodyPr>
            <a:normAutofit/>
          </a:bodyPr>
          <a:lstStyle/>
          <a:p>
            <a:r>
              <a:rPr lang="es-MX" dirty="0" smtClean="0"/>
              <a:t>DOPAMINA</a:t>
            </a:r>
            <a:endParaRPr lang="en-US" dirty="0"/>
          </a:p>
        </p:txBody>
      </p:sp>
      <p:pic>
        <p:nvPicPr>
          <p:cNvPr id="6" name="5 Imagen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01" y="1378424"/>
            <a:ext cx="6394953" cy="33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126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150" dirty="0" smtClean="0"/>
              <a:t>Aunque </a:t>
            </a:r>
            <a:r>
              <a:rPr lang="es-MX" sz="2150" dirty="0"/>
              <a:t>no ejerce en el hombre tanto </a:t>
            </a:r>
          </a:p>
          <a:p>
            <a:pPr marL="0" indent="0">
              <a:buNone/>
            </a:pPr>
            <a:r>
              <a:rPr lang="es-MX" sz="2150" dirty="0"/>
              <a:t>poder como Zeus , puede ser una fuerza </a:t>
            </a:r>
          </a:p>
          <a:p>
            <a:pPr marL="0" indent="0">
              <a:buNone/>
            </a:pPr>
            <a:r>
              <a:rPr lang="es-MX" sz="2150" dirty="0"/>
              <a:t>muy influyente detrás del trono, capaz de </a:t>
            </a:r>
          </a:p>
          <a:p>
            <a:pPr marL="0" indent="0">
              <a:buNone/>
            </a:pPr>
            <a:r>
              <a:rPr lang="es-MX" sz="2150" dirty="0"/>
              <a:t>controlar los circuitos cerebrales del varón.</a:t>
            </a:r>
          </a:p>
          <a:p>
            <a:pPr marL="0" indent="0">
              <a:buNone/>
            </a:pPr>
            <a:endParaRPr lang="es-MX" sz="800" dirty="0"/>
          </a:p>
          <a:p>
            <a:pPr marL="0" indent="0">
              <a:buNone/>
            </a:pPr>
            <a:r>
              <a:rPr lang="es-MX" sz="2150" dirty="0"/>
              <a:t>Tiene la capacidad de incrementar el deseo </a:t>
            </a:r>
          </a:p>
          <a:p>
            <a:pPr marL="0" indent="0">
              <a:buNone/>
            </a:pPr>
            <a:r>
              <a:rPr lang="es-MX" sz="2150" dirty="0"/>
              <a:t>masculino de dar abrazos y otras </a:t>
            </a:r>
          </a:p>
          <a:p>
            <a:pPr marL="0" indent="0">
              <a:buNone/>
            </a:pPr>
            <a:r>
              <a:rPr lang="es-MX" sz="2150" dirty="0"/>
              <a:t>demostraciones de cariño, estimulando  así</a:t>
            </a:r>
          </a:p>
          <a:p>
            <a:pPr marL="0" indent="0">
              <a:buNone/>
            </a:pPr>
            <a:r>
              <a:rPr lang="es-MX" sz="2150" dirty="0"/>
              <a:t>la segregación de oxitocina.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ESTRÓGENO</a:t>
            </a:r>
            <a:endParaRPr lang="en-US" dirty="0"/>
          </a:p>
        </p:txBody>
      </p:sp>
      <p:pic>
        <p:nvPicPr>
          <p:cNvPr id="9218" name="Picture 2" descr="http://www.definicionabc.com/wp-content/uploads/Afecti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38" y="1340768"/>
            <a:ext cx="3143250" cy="4714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47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5354" y="4899547"/>
            <a:ext cx="7408460" cy="846161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Las hormonas pueden determinar los intereses del cerebro.</a:t>
            </a:r>
          </a:p>
          <a:p>
            <a:r>
              <a:rPr lang="es-MX" dirty="0" smtClean="0"/>
              <a:t>Su finalidad es la de dirigir las conductas </a:t>
            </a:r>
          </a:p>
          <a:p>
            <a:pPr marL="914400" lvl="2" indent="0">
              <a:buNone/>
            </a:pPr>
            <a:endParaRPr lang="es-MX" dirty="0"/>
          </a:p>
        </p:txBody>
      </p:sp>
      <p:pic>
        <p:nvPicPr>
          <p:cNvPr id="10242" name="Picture 2" descr="https://encrypted-tbn3.gstatic.com/images?q=tbn:ANd9GcRUDJT-qIfMBZN3Rn9hEMwpRlJsbdN0BxEryyCbUaGk9CQoiH3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1" y="971027"/>
            <a:ext cx="4131923" cy="3083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116907" y="4279516"/>
            <a:ext cx="312617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MX" dirty="0"/>
              <a:t>Sociales</a:t>
            </a:r>
          </a:p>
          <a:p>
            <a:pPr lvl="2"/>
            <a:r>
              <a:rPr lang="es-MX" dirty="0"/>
              <a:t>Sexuales</a:t>
            </a:r>
          </a:p>
          <a:p>
            <a:pPr lvl="2"/>
            <a:r>
              <a:rPr lang="es-MX" dirty="0"/>
              <a:t>De apareamiento</a:t>
            </a:r>
          </a:p>
          <a:p>
            <a:pPr lvl="2"/>
            <a:r>
              <a:rPr lang="es-MX" dirty="0"/>
              <a:t>Parentales</a:t>
            </a:r>
          </a:p>
          <a:p>
            <a:pPr lvl="2"/>
            <a:r>
              <a:rPr lang="es-MX" dirty="0"/>
              <a:t>Protectoras</a:t>
            </a:r>
          </a:p>
          <a:p>
            <a:pPr lvl="2"/>
            <a:r>
              <a:rPr lang="es-MX" dirty="0" smtClean="0"/>
              <a:t>Agresivas</a:t>
            </a:r>
            <a:endParaRPr lang="es-MX" dirty="0"/>
          </a:p>
        </p:txBody>
      </p:sp>
      <p:sp>
        <p:nvSpPr>
          <p:cNvPr id="6" name="Abrir llave 5"/>
          <p:cNvSpPr/>
          <p:nvPr/>
        </p:nvSpPr>
        <p:spPr>
          <a:xfrm>
            <a:off x="7410734" y="4197033"/>
            <a:ext cx="1805237" cy="225118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04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2585" y="4681181"/>
            <a:ext cx="10383672" cy="1172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dirty="0" smtClean="0">
                <a:latin typeface="+mj-lt"/>
                <a:cs typeface="Arial" pitchFamily="34" charset="0"/>
              </a:rPr>
              <a:t>EL cerebro </a:t>
            </a:r>
            <a:r>
              <a:rPr lang="es-MX" sz="2400" dirty="0">
                <a:latin typeface="+mj-lt"/>
                <a:cs typeface="Arial" pitchFamily="34" charset="0"/>
              </a:rPr>
              <a:t>tiene receptores de las llamadas </a:t>
            </a:r>
            <a:r>
              <a:rPr lang="es-MX" sz="2400" b="1" dirty="0">
                <a:latin typeface="+mj-lt"/>
                <a:cs typeface="Arial" pitchFamily="34" charset="0"/>
              </a:rPr>
              <a:t>hormonas paternales</a:t>
            </a:r>
            <a:r>
              <a:rPr lang="es-MX" sz="2400" dirty="0">
                <a:latin typeface="+mj-lt"/>
                <a:cs typeface="Arial" pitchFamily="34" charset="0"/>
              </a:rPr>
              <a:t>: prolactina, </a:t>
            </a:r>
            <a:r>
              <a:rPr lang="es-MX" sz="2400" dirty="0" err="1">
                <a:latin typeface="+mj-lt"/>
                <a:cs typeface="Arial" pitchFamily="34" charset="0"/>
              </a:rPr>
              <a:t>oxitocina</a:t>
            </a:r>
            <a:r>
              <a:rPr lang="es-MX" sz="2400" dirty="0">
                <a:latin typeface="+mj-lt"/>
                <a:cs typeface="Arial" pitchFamily="34" charset="0"/>
              </a:rPr>
              <a:t> y vasopresina. </a:t>
            </a:r>
            <a:r>
              <a:rPr lang="es-MX" sz="2400" dirty="0" smtClean="0">
                <a:latin typeface="+mj-lt"/>
                <a:cs typeface="Arial" pitchFamily="34" charset="0"/>
              </a:rPr>
              <a:t>Científicos </a:t>
            </a:r>
            <a:r>
              <a:rPr lang="es-MX" sz="2400" dirty="0">
                <a:latin typeface="+mj-lt"/>
                <a:cs typeface="Arial" pitchFamily="34" charset="0"/>
              </a:rPr>
              <a:t>concluyeron que la implicación activa del padre incrementa drásticamente el número de conexiones del cerebro masculino para la conducta paternal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¿Los padres se </a:t>
            </a:r>
            <a:r>
              <a:rPr lang="en-US" dirty="0" err="1" smtClean="0"/>
              <a:t>hacen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2" y="1495579"/>
            <a:ext cx="4000191" cy="2455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24" y="1386397"/>
            <a:ext cx="6441744" cy="3040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336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77659" y="4096043"/>
            <a:ext cx="5412561" cy="19441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Durante miles de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papeles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del </a:t>
            </a:r>
            <a:r>
              <a:rPr lang="en-US" dirty="0" err="1" smtClean="0"/>
              <a:t>rol</a:t>
            </a:r>
            <a:r>
              <a:rPr lang="en-US" dirty="0" smtClean="0"/>
              <a:t> del padre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humanidad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servir</a:t>
            </a:r>
            <a:r>
              <a:rPr lang="en-US" dirty="0" smtClean="0"/>
              <a:t> de </a:t>
            </a:r>
            <a:r>
              <a:rPr lang="en-US" b="1" dirty="0" err="1" smtClean="0"/>
              <a:t>guía</a:t>
            </a:r>
            <a:r>
              <a:rPr lang="en-US" dirty="0" smtClean="0"/>
              <a:t> y </a:t>
            </a:r>
            <a:r>
              <a:rPr lang="en-US" dirty="0" err="1" smtClean="0"/>
              <a:t>sentido</a:t>
            </a:r>
            <a:r>
              <a:rPr lang="en-US" dirty="0" smtClean="0"/>
              <a:t> a las </a:t>
            </a:r>
            <a:r>
              <a:rPr lang="en-US" dirty="0" err="1" smtClean="0"/>
              <a:t>nuevas</a:t>
            </a:r>
            <a:r>
              <a:rPr lang="en-US" dirty="0" smtClean="0"/>
              <a:t> </a:t>
            </a:r>
            <a:r>
              <a:rPr lang="en-US" dirty="0" err="1" smtClean="0"/>
              <a:t>generaciones</a:t>
            </a:r>
            <a:r>
              <a:rPr lang="en-US" dirty="0" smtClean="0"/>
              <a:t>. </a:t>
            </a:r>
            <a:r>
              <a:rPr lang="en-US" dirty="0" err="1" smtClean="0"/>
              <a:t>Sabemos</a:t>
            </a:r>
            <a:r>
              <a:rPr lang="en-US" dirty="0" smtClean="0"/>
              <a:t> que hoy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día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aspecto</a:t>
            </a:r>
            <a:r>
              <a:rPr lang="en-US" dirty="0" smtClean="0"/>
              <a:t> a </a:t>
            </a:r>
            <a:r>
              <a:rPr lang="en-US" dirty="0" err="1" smtClean="0"/>
              <a:t>quedado</a:t>
            </a:r>
            <a:r>
              <a:rPr lang="en-US" dirty="0" smtClean="0"/>
              <a:t> </a:t>
            </a:r>
            <a:r>
              <a:rPr lang="en-US" dirty="0" err="1" smtClean="0"/>
              <a:t>resagado</a:t>
            </a:r>
            <a:r>
              <a:rPr lang="en-US" dirty="0" smtClean="0"/>
              <a:t> a las “</a:t>
            </a:r>
            <a:r>
              <a:rPr lang="en-US" i="1" dirty="0" err="1" smtClean="0"/>
              <a:t>civilizaciones</a:t>
            </a:r>
            <a:r>
              <a:rPr lang="en-US" i="1" dirty="0" smtClean="0"/>
              <a:t> </a:t>
            </a:r>
            <a:r>
              <a:rPr lang="en-US" i="1" dirty="0" err="1" smtClean="0"/>
              <a:t>primitivas</a:t>
            </a:r>
            <a:r>
              <a:rPr lang="en-US" i="1" dirty="0" smtClean="0"/>
              <a:t>”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" y="3969436"/>
            <a:ext cx="3516872" cy="2337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90" y="555186"/>
            <a:ext cx="6181860" cy="3198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" y="445018"/>
            <a:ext cx="2692624" cy="3419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ángulo redondeado 1"/>
          <p:cNvSpPr/>
          <p:nvPr/>
        </p:nvSpPr>
        <p:spPr>
          <a:xfrm>
            <a:off x="4456090" y="3899489"/>
            <a:ext cx="6660108" cy="23372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Durante miles de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años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uno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los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papeles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más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importante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del </a:t>
            </a:r>
            <a:r>
              <a:rPr lang="en-US" i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rol</a:t>
            </a:r>
            <a:r>
              <a:rPr lang="en-US" i="1" dirty="0">
                <a:solidFill>
                  <a:schemeClr val="tx1"/>
                </a:solidFill>
                <a:latin typeface="+mj-lt"/>
                <a:cs typeface="Arial" pitchFamily="34" charset="0"/>
              </a:rPr>
              <a:t> del padre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como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humanidad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fue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servir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de </a:t>
            </a:r>
            <a:r>
              <a:rPr lang="en-US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guía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y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sentido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a las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nuevas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generaciones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Sabemos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que hoy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en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día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este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aspecto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quedado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resagado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a las “</a:t>
            </a:r>
            <a:r>
              <a:rPr lang="en-US" i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civilizaciones</a:t>
            </a:r>
            <a:r>
              <a:rPr lang="en-US" i="1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primitivas</a:t>
            </a:r>
            <a:r>
              <a:rPr lang="en-US" i="1" dirty="0">
                <a:solidFill>
                  <a:schemeClr val="tx1"/>
                </a:solidFill>
                <a:latin typeface="+mj-lt"/>
                <a:cs typeface="Arial" pitchFamily="34" charset="0"/>
              </a:rPr>
              <a:t>”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3473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024" y="642594"/>
            <a:ext cx="11382233" cy="1390922"/>
          </a:xfrm>
        </p:spPr>
        <p:txBody>
          <a:bodyPr>
            <a:normAutofit/>
          </a:bodyPr>
          <a:lstStyle/>
          <a:p>
            <a:r>
              <a:rPr lang="en-US" dirty="0" smtClean="0"/>
              <a:t>Continua de </a:t>
            </a:r>
            <a:r>
              <a:rPr lang="en-US" dirty="0" err="1" smtClean="0"/>
              <a:t>cierta</a:t>
            </a:r>
            <a:r>
              <a:rPr lang="en-US" dirty="0" smtClean="0"/>
              <a:t>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esa</a:t>
            </a:r>
            <a:r>
              <a:rPr lang="en-US" dirty="0" smtClean="0"/>
              <a:t> </a:t>
            </a:r>
            <a:r>
              <a:rPr lang="en-US" dirty="0" err="1" smtClean="0"/>
              <a:t>tradición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8" y="1897039"/>
            <a:ext cx="4195732" cy="2798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5 Marcador de contenido" descr="La-tradición-familiar-está-asegurad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50675" y="1760561"/>
            <a:ext cx="5357346" cy="3562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218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4" y="1569298"/>
            <a:ext cx="6004738" cy="4322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Crianza </a:t>
            </a:r>
            <a:r>
              <a:rPr lang="en-US" dirty="0" err="1" smtClean="0"/>
              <a:t>Femenina</a:t>
            </a:r>
            <a:r>
              <a:rPr lang="en-US" dirty="0" smtClean="0"/>
              <a:t> y </a:t>
            </a:r>
            <a:r>
              <a:rPr lang="en-US" dirty="0" err="1" smtClean="0"/>
              <a:t>Masculina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51" y="1774251"/>
            <a:ext cx="4844604" cy="3072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936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411" b="17411"/>
          <a:stretch>
            <a:fillRect/>
          </a:stretch>
        </p:blipFill>
        <p:spPr>
          <a:xfrm>
            <a:off x="304800" y="189968"/>
            <a:ext cx="11582400" cy="5296432"/>
          </a:xfr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9294253" y="386366"/>
            <a:ext cx="2432304" cy="6017653"/>
          </a:xfrm>
        </p:spPr>
        <p:txBody>
          <a:bodyPr>
            <a:normAutofit fontScale="90000"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¿</a:t>
            </a:r>
            <a:r>
              <a:rPr lang="en-US" sz="2400" dirty="0" err="1" smtClean="0">
                <a:solidFill>
                  <a:schemeClr val="bg1"/>
                </a:solidFill>
              </a:rPr>
              <a:t>Qué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pasa</a:t>
            </a:r>
            <a:r>
              <a:rPr lang="en-US" sz="2400" dirty="0">
                <a:solidFill>
                  <a:schemeClr val="bg1"/>
                </a:solidFill>
              </a:rPr>
              <a:t> con </a:t>
            </a:r>
            <a:r>
              <a:rPr lang="en-US" sz="2400" dirty="0" err="1">
                <a:solidFill>
                  <a:schemeClr val="bg1"/>
                </a:solidFill>
              </a:rPr>
              <a:t>los</a:t>
            </a:r>
            <a:r>
              <a:rPr lang="en-US" sz="2400" dirty="0">
                <a:solidFill>
                  <a:schemeClr val="bg1"/>
                </a:solidFill>
              </a:rPr>
              <a:t> hombres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la </a:t>
            </a:r>
            <a:r>
              <a:rPr lang="en-US" sz="2400" dirty="0" err="1">
                <a:solidFill>
                  <a:schemeClr val="bg1"/>
                </a:solidFill>
              </a:rPr>
              <a:t>función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como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padreS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¿De </a:t>
            </a:r>
            <a:r>
              <a:rPr lang="en-US" sz="2400" dirty="0" err="1" smtClean="0">
                <a:solidFill>
                  <a:schemeClr val="bg1"/>
                </a:solidFill>
              </a:rPr>
              <a:t>dónde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viene</a:t>
            </a:r>
            <a:r>
              <a:rPr lang="en-US" sz="2400" dirty="0">
                <a:solidFill>
                  <a:schemeClr val="bg1"/>
                </a:solidFill>
              </a:rPr>
              <a:t> el gusto </a:t>
            </a:r>
            <a:r>
              <a:rPr lang="en-US" sz="2400" dirty="0" err="1">
                <a:solidFill>
                  <a:schemeClr val="bg1"/>
                </a:solidFill>
              </a:rPr>
              <a:t>por</a:t>
            </a:r>
            <a:r>
              <a:rPr lang="en-US" sz="2400" dirty="0">
                <a:solidFill>
                  <a:schemeClr val="bg1"/>
                </a:solidFill>
              </a:rPr>
              <a:t> lo </a:t>
            </a:r>
            <a:r>
              <a:rPr lang="en-US" sz="2400" dirty="0" err="1" smtClean="0">
                <a:solidFill>
                  <a:schemeClr val="bg1"/>
                </a:solidFill>
              </a:rPr>
              <a:t>inanimado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¿</a:t>
            </a:r>
            <a:r>
              <a:rPr lang="en-US" sz="2400" dirty="0" err="1" smtClean="0">
                <a:solidFill>
                  <a:schemeClr val="bg1"/>
                </a:solidFill>
              </a:rPr>
              <a:t>Por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qué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la </a:t>
            </a:r>
            <a:r>
              <a:rPr lang="en-US" sz="2400" dirty="0" err="1">
                <a:solidFill>
                  <a:schemeClr val="bg1"/>
                </a:solidFill>
              </a:rPr>
              <a:t>tendencia</a:t>
            </a:r>
            <a:r>
              <a:rPr lang="en-US" sz="2400" dirty="0">
                <a:solidFill>
                  <a:schemeClr val="bg1"/>
                </a:solidFill>
              </a:rPr>
              <a:t> de no </a:t>
            </a:r>
            <a:r>
              <a:rPr lang="en-US" sz="2400" dirty="0" err="1">
                <a:solidFill>
                  <a:schemeClr val="bg1"/>
                </a:solidFill>
              </a:rPr>
              <a:t>ser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activos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nuestro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rol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afectivo</a:t>
            </a:r>
            <a:r>
              <a:rPr lang="en-US" sz="2400" dirty="0">
                <a:solidFill>
                  <a:schemeClr val="bg1"/>
                </a:solidFill>
              </a:rPr>
              <a:t>?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3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4862" y="1886847"/>
            <a:ext cx="7661856" cy="200257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s-ES" dirty="0" smtClean="0"/>
              <a:t>Tener </a:t>
            </a:r>
            <a:r>
              <a:rPr lang="es-ES" dirty="0"/>
              <a:t>sentimientos y conductas responsables respecto del hijo.</a:t>
            </a:r>
            <a:endParaRPr lang="en-US" dirty="0"/>
          </a:p>
          <a:p>
            <a:pPr lvl="0"/>
            <a:r>
              <a:rPr lang="es-ES" dirty="0"/>
              <a:t>Sentirse emocionalmente comprometido.</a:t>
            </a:r>
            <a:endParaRPr lang="en-US" dirty="0"/>
          </a:p>
          <a:p>
            <a:pPr lvl="0"/>
            <a:r>
              <a:rPr lang="es-ES" dirty="0"/>
              <a:t>Ser físicamente accesible.</a:t>
            </a:r>
            <a:endParaRPr lang="en-US" dirty="0"/>
          </a:p>
          <a:p>
            <a:pPr lvl="0"/>
            <a:r>
              <a:rPr lang="es-ES" dirty="0"/>
              <a:t>Ofrecer apoyo material para sustentar las necesidades del niño.</a:t>
            </a:r>
            <a:endParaRPr lang="en-US" dirty="0"/>
          </a:p>
          <a:p>
            <a:pPr lvl="0"/>
            <a:r>
              <a:rPr lang="es-ES" dirty="0"/>
              <a:t>Ejercer influencia en las decisiones relativas a la crianza del niño.</a:t>
            </a:r>
            <a:endParaRPr lang="en-US" dirty="0"/>
          </a:p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8035" y="642594"/>
            <a:ext cx="11191740" cy="1160448"/>
          </a:xfrm>
        </p:spPr>
        <p:txBody>
          <a:bodyPr>
            <a:noAutofit/>
          </a:bodyPr>
          <a:lstStyle/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onductas que podría abarcar todos los aspectos importantes de la paternidad son: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84" y="1959456"/>
            <a:ext cx="2856191" cy="4272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38" y="3863660"/>
            <a:ext cx="2745734" cy="2745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Imagen" descr="padre-e-hijo-realizando-tareas-del-hog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302" y="3243813"/>
            <a:ext cx="2302095" cy="2979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233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47751" y="2905936"/>
            <a:ext cx="4965879" cy="3546379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La atención paterna tiende a ser menos predecible y más juguetona.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juegos</a:t>
            </a:r>
            <a:r>
              <a:rPr lang="en-US" dirty="0" smtClean="0"/>
              <a:t> </a:t>
            </a:r>
            <a:r>
              <a:rPr lang="en-US" dirty="0" err="1" smtClean="0"/>
              <a:t>tienden</a:t>
            </a:r>
            <a:r>
              <a:rPr lang="en-US" dirty="0" smtClean="0"/>
              <a:t> a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físicos</a:t>
            </a:r>
            <a:r>
              <a:rPr lang="en-US" dirty="0" smtClean="0"/>
              <a:t> y </a:t>
            </a:r>
            <a:r>
              <a:rPr lang="en-US" dirty="0" err="1" smtClean="0"/>
              <a:t>bruscos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Invitan</a:t>
            </a:r>
            <a:r>
              <a:rPr lang="en-US" dirty="0" smtClean="0"/>
              <a:t> que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niños</a:t>
            </a:r>
            <a:r>
              <a:rPr lang="en-US" dirty="0"/>
              <a:t> </a:t>
            </a:r>
            <a:r>
              <a:rPr lang="en-US" dirty="0" err="1" smtClean="0"/>
              <a:t>exploren</a:t>
            </a:r>
            <a:r>
              <a:rPr lang="en-US" dirty="0" smtClean="0"/>
              <a:t> y </a:t>
            </a:r>
            <a:r>
              <a:rPr lang="en-US" dirty="0" err="1" smtClean="0"/>
              <a:t>experimentes</a:t>
            </a:r>
            <a:r>
              <a:rPr lang="en-US" dirty="0" smtClean="0"/>
              <a:t> </a:t>
            </a:r>
            <a:r>
              <a:rPr lang="en-US" dirty="0" err="1" smtClean="0"/>
              <a:t>experencias</a:t>
            </a:r>
            <a:r>
              <a:rPr lang="en-US" dirty="0" smtClean="0"/>
              <a:t> </a:t>
            </a:r>
            <a:r>
              <a:rPr lang="en-US" dirty="0" err="1" smtClean="0"/>
              <a:t>novedosas</a:t>
            </a:r>
            <a:r>
              <a:rPr lang="en-US" dirty="0" smtClean="0"/>
              <a:t>, </a:t>
            </a:r>
            <a:r>
              <a:rPr lang="en-US" dirty="0" err="1" smtClean="0"/>
              <a:t>bajo</a:t>
            </a:r>
            <a:r>
              <a:rPr lang="en-US" dirty="0" smtClean="0"/>
              <a:t> </a:t>
            </a:r>
            <a:r>
              <a:rPr lang="en-US" dirty="0" err="1" smtClean="0"/>
              <a:t>límites</a:t>
            </a:r>
            <a:r>
              <a:rPr lang="en-US" dirty="0" smtClean="0"/>
              <a:t> </a:t>
            </a:r>
            <a:r>
              <a:rPr lang="en-US" dirty="0" err="1" smtClean="0"/>
              <a:t>protegidos</a:t>
            </a:r>
            <a:r>
              <a:rPr lang="en-US" dirty="0" smtClean="0"/>
              <a:t> y </a:t>
            </a:r>
            <a:r>
              <a:rPr lang="en-US" dirty="0" err="1" smtClean="0"/>
              <a:t>sanos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papás</a:t>
            </a:r>
            <a:r>
              <a:rPr lang="en-US" dirty="0" smtClean="0"/>
              <a:t> </a:t>
            </a:r>
            <a:r>
              <a:rPr lang="en-US" i="1" dirty="0" err="1" smtClean="0"/>
              <a:t>abrazan</a:t>
            </a:r>
            <a:r>
              <a:rPr lang="en-US" i="1" dirty="0" smtClean="0"/>
              <a:t> </a:t>
            </a:r>
            <a:r>
              <a:rPr lang="en-US" i="1" dirty="0" err="1"/>
              <a:t>hacia</a:t>
            </a:r>
            <a:r>
              <a:rPr lang="en-US" i="1" dirty="0"/>
              <a:t> </a:t>
            </a:r>
            <a:r>
              <a:rPr lang="en-US" i="1" dirty="0" err="1" smtClean="0"/>
              <a:t>afuera</a:t>
            </a:r>
            <a:r>
              <a:rPr lang="en-US" dirty="0" smtClean="0"/>
              <a:t>. </a:t>
            </a:r>
          </a:p>
          <a:p>
            <a:r>
              <a:rPr lang="es-ES" dirty="0" smtClean="0"/>
              <a:t>Los </a:t>
            </a:r>
            <a:r>
              <a:rPr lang="es-ES" dirty="0"/>
              <a:t>padres generalmente los alzan de manera </a:t>
            </a:r>
            <a:r>
              <a:rPr lang="es-ES" dirty="0" smtClean="0"/>
              <a:t>impredecible.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¿Como </a:t>
            </a:r>
            <a:r>
              <a:rPr lang="en-US" dirty="0" err="1" smtClean="0"/>
              <a:t>abraza</a:t>
            </a:r>
            <a:r>
              <a:rPr lang="en-US" dirty="0" smtClean="0"/>
              <a:t> </a:t>
            </a:r>
            <a:r>
              <a:rPr lang="en-US" dirty="0" err="1" smtClean="0"/>
              <a:t>papá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066801" y="1855700"/>
            <a:ext cx="7304468" cy="1050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dirty="0" smtClean="0"/>
              <a:t>Los padres </a:t>
            </a:r>
            <a:r>
              <a:rPr lang="en-US" dirty="0" err="1" smtClean="0"/>
              <a:t>abrazan</a:t>
            </a:r>
            <a:r>
              <a:rPr lang="en-US" dirty="0" smtClean="0"/>
              <a:t> </a:t>
            </a:r>
            <a:r>
              <a:rPr lang="en-US" dirty="0" err="1" smtClean="0"/>
              <a:t>distinto</a:t>
            </a:r>
            <a:r>
              <a:rPr lang="en-US" dirty="0" smtClean="0"/>
              <a:t> que las </a:t>
            </a:r>
            <a:r>
              <a:rPr lang="en-US" dirty="0" err="1" smtClean="0"/>
              <a:t>mamás</a:t>
            </a:r>
            <a:r>
              <a:rPr lang="en-US" dirty="0" smtClean="0"/>
              <a:t>. </a:t>
            </a:r>
            <a:r>
              <a:rPr lang="en-US" dirty="0" err="1" smtClean="0"/>
              <a:t>Esperamos</a:t>
            </a:r>
            <a:r>
              <a:rPr lang="en-US" dirty="0" smtClean="0"/>
              <a:t> de </a:t>
            </a:r>
            <a:r>
              <a:rPr lang="en-US" dirty="0" err="1" smtClean="0"/>
              <a:t>ellos</a:t>
            </a:r>
            <a:r>
              <a:rPr lang="en-US" dirty="0" smtClean="0"/>
              <a:t> que </a:t>
            </a:r>
            <a:r>
              <a:rPr lang="en-US" dirty="0" err="1" smtClean="0"/>
              <a:t>abracen</a:t>
            </a:r>
            <a:r>
              <a:rPr lang="en-US" dirty="0" smtClean="0"/>
              <a:t> y </a:t>
            </a:r>
            <a:r>
              <a:rPr lang="en-US" dirty="0" err="1" smtClean="0"/>
              <a:t>utilicen</a:t>
            </a:r>
            <a:r>
              <a:rPr lang="en-US" dirty="0" smtClean="0"/>
              <a:t> palabras </a:t>
            </a:r>
            <a:r>
              <a:rPr lang="en-US" dirty="0" err="1" smtClean="0"/>
              <a:t>dulces</a:t>
            </a:r>
            <a:r>
              <a:rPr lang="en-US" dirty="0" smtClean="0"/>
              <a:t>. Los </a:t>
            </a:r>
            <a:r>
              <a:rPr lang="en-US" dirty="0" err="1" smtClean="0"/>
              <a:t>papás</a:t>
            </a:r>
            <a:r>
              <a:rPr lang="en-US" dirty="0" smtClean="0"/>
              <a:t> </a:t>
            </a:r>
            <a:r>
              <a:rPr lang="en-US" dirty="0" err="1" smtClean="0"/>
              <a:t>muestran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amor</a:t>
            </a:r>
            <a:r>
              <a:rPr lang="en-US" dirty="0" smtClean="0"/>
              <a:t> de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manera</a:t>
            </a:r>
            <a:r>
              <a:rPr lang="en-US" dirty="0" smtClean="0"/>
              <a:t>.</a:t>
            </a:r>
          </a:p>
          <a:p>
            <a:pPr marL="0" indent="0">
              <a:buFont typeface="Garamond" pitchFamily="18" charset="0"/>
              <a:buNone/>
            </a:pPr>
            <a:endParaRPr lang="en-U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5" y="3482784"/>
            <a:ext cx="3240266" cy="2145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30" y="3507851"/>
            <a:ext cx="2998630" cy="2260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30" y="791738"/>
            <a:ext cx="2998630" cy="2000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131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2580" y="2112135"/>
            <a:ext cx="6564381" cy="4403780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Los </a:t>
            </a:r>
            <a:r>
              <a:rPr lang="es-ES" dirty="0"/>
              <a:t>bebés </a:t>
            </a:r>
            <a:r>
              <a:rPr lang="es-ES" dirty="0" smtClean="0"/>
              <a:t>muestran </a:t>
            </a:r>
            <a:r>
              <a:rPr lang="es-ES" dirty="0"/>
              <a:t>una conducta social y exploratoria más </a:t>
            </a:r>
            <a:r>
              <a:rPr lang="es-ES" dirty="0" smtClean="0"/>
              <a:t>rica. </a:t>
            </a:r>
          </a:p>
          <a:p>
            <a:r>
              <a:rPr lang="es-ES" dirty="0" smtClean="0"/>
              <a:t>Sonríen </a:t>
            </a:r>
            <a:r>
              <a:rPr lang="es-ES" dirty="0"/>
              <a:t>más a menudo y es más común que ofrezcan sus juguetes a su papá</a:t>
            </a:r>
            <a:r>
              <a:rPr lang="es-ES" dirty="0" smtClean="0"/>
              <a:t>.</a:t>
            </a:r>
          </a:p>
          <a:p>
            <a:r>
              <a:rPr lang="es-ES" dirty="0" smtClean="0"/>
              <a:t>Los niños </a:t>
            </a:r>
            <a:r>
              <a:rPr lang="es-ES" dirty="0"/>
              <a:t>y </a:t>
            </a:r>
            <a:r>
              <a:rPr lang="es-ES" dirty="0" smtClean="0"/>
              <a:t>las niñas tienden </a:t>
            </a:r>
            <a:r>
              <a:rPr lang="es-ES" dirty="0"/>
              <a:t>a ser mas extrovertidos y con un estilo de personalidad </a:t>
            </a:r>
            <a:r>
              <a:rPr lang="es-ES" dirty="0" smtClean="0"/>
              <a:t>m</a:t>
            </a:r>
            <a:r>
              <a:rPr lang="es-ES" dirty="0"/>
              <a:t>á</a:t>
            </a:r>
            <a:r>
              <a:rPr lang="es-ES" dirty="0" smtClean="0"/>
              <a:t>s agradables. </a:t>
            </a:r>
          </a:p>
          <a:p>
            <a:r>
              <a:rPr lang="en-US" dirty="0" err="1" smtClean="0"/>
              <a:t>Desarrollan</a:t>
            </a:r>
            <a:r>
              <a:rPr lang="en-US" dirty="0" smtClean="0"/>
              <a:t> </a:t>
            </a:r>
            <a:r>
              <a:rPr lang="en-US" dirty="0" err="1" smtClean="0"/>
              <a:t>valores</a:t>
            </a:r>
            <a:r>
              <a:rPr lang="en-US" dirty="0" smtClean="0"/>
              <a:t> </a:t>
            </a:r>
            <a:r>
              <a:rPr lang="en-US" dirty="0" err="1" smtClean="0"/>
              <a:t>orientados</a:t>
            </a:r>
            <a:r>
              <a:rPr lang="en-US" dirty="0" smtClean="0"/>
              <a:t> a: </a:t>
            </a:r>
            <a:r>
              <a:rPr lang="en-US" dirty="0" err="1" smtClean="0"/>
              <a:t>logros</a:t>
            </a:r>
            <a:r>
              <a:rPr lang="en-US" dirty="0"/>
              <a:t>, </a:t>
            </a:r>
            <a:r>
              <a:rPr lang="en-US" dirty="0" err="1"/>
              <a:t>metas</a:t>
            </a:r>
            <a:r>
              <a:rPr lang="en-US" dirty="0"/>
              <a:t> y </a:t>
            </a:r>
            <a:r>
              <a:rPr lang="en-US" dirty="0" err="1" smtClean="0"/>
              <a:t>objetivos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s-ES" dirty="0" smtClean="0"/>
              <a:t>Existe mayor disposición </a:t>
            </a:r>
            <a:r>
              <a:rPr lang="es-ES" dirty="0"/>
              <a:t>de probar lo no convencional, rapidez de aceptar desafíos, oportunidad de aprender y tolerar la </a:t>
            </a:r>
            <a:r>
              <a:rPr lang="es-ES" dirty="0" smtClean="0"/>
              <a:t>frustración.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1042" y="552441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¿Como se </a:t>
            </a:r>
            <a:r>
              <a:rPr lang="en-US" dirty="0" err="1" smtClean="0"/>
              <a:t>benefician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hijos</a:t>
            </a:r>
            <a:r>
              <a:rPr lang="en-US" dirty="0" smtClean="0"/>
              <a:t> de un </a:t>
            </a:r>
            <a:r>
              <a:rPr lang="en-US" dirty="0" err="1" smtClean="0"/>
              <a:t>papá</a:t>
            </a:r>
            <a:r>
              <a:rPr lang="en-US" dirty="0" smtClean="0"/>
              <a:t> </a:t>
            </a:r>
            <a:r>
              <a:rPr lang="en-US" dirty="0" err="1" smtClean="0"/>
              <a:t>presente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97" y="1302576"/>
            <a:ext cx="2763055" cy="1835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112" y="2534290"/>
            <a:ext cx="2707525" cy="1764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97" y="3748721"/>
            <a:ext cx="2662648" cy="1996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81" y="4755428"/>
            <a:ext cx="2514856" cy="1760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950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57599" y="2014194"/>
            <a:ext cx="8325135" cy="2621006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Tienen un sentido más claro y más confiado de cómo funciona el mundo en relación con su capacidad de producir cambios a su alrededor. </a:t>
            </a:r>
          </a:p>
          <a:p>
            <a:r>
              <a:rPr lang="es-ES" dirty="0" smtClean="0"/>
              <a:t>Sentirse </a:t>
            </a:r>
            <a:r>
              <a:rPr lang="es-ES" dirty="0"/>
              <a:t>capaces de </a:t>
            </a:r>
            <a:r>
              <a:rPr lang="es-ES" dirty="0" smtClean="0"/>
              <a:t>dominar, les </a:t>
            </a:r>
            <a:r>
              <a:rPr lang="es-ES" dirty="0"/>
              <a:t>permite hacer elecciones vitales más creativas y menos guiadas por el miedo y a ser adultos más flexibles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Los niños desarrollan un mejor y amplio vocabulario.</a:t>
            </a:r>
          </a:p>
          <a:p>
            <a:r>
              <a:rPr lang="es-ES" dirty="0" smtClean="0"/>
              <a:t>Los </a:t>
            </a:r>
            <a:r>
              <a:rPr lang="es-ES" dirty="0"/>
              <a:t>r</a:t>
            </a:r>
            <a:r>
              <a:rPr lang="es-ES" dirty="0" smtClean="0"/>
              <a:t>oles de género se consolidan mucho mejor.</a:t>
            </a:r>
          </a:p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¿Como se </a:t>
            </a:r>
            <a:r>
              <a:rPr lang="en-US" dirty="0" err="1" smtClean="0"/>
              <a:t>benefician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hijos</a:t>
            </a:r>
            <a:r>
              <a:rPr lang="en-US" dirty="0" smtClean="0"/>
              <a:t> de un </a:t>
            </a:r>
            <a:r>
              <a:rPr lang="en-US" dirty="0" err="1" smtClean="0"/>
              <a:t>papá</a:t>
            </a:r>
            <a:r>
              <a:rPr lang="en-US" dirty="0" smtClean="0"/>
              <a:t> </a:t>
            </a:r>
            <a:r>
              <a:rPr lang="en-US" dirty="0" err="1" smtClean="0"/>
              <a:t>presente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4" y="2014194"/>
            <a:ext cx="2723580" cy="2723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518" y="4421461"/>
            <a:ext cx="3631564" cy="2042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995" y="4121624"/>
            <a:ext cx="3513506" cy="25437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42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9503" y="2802020"/>
            <a:ext cx="10058400" cy="37216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/>
              <a:t>Un cuidado paterno positivo está asociado con una conducta moral positiva y pro-social general en varones y </a:t>
            </a:r>
            <a:r>
              <a:rPr lang="es-ES" dirty="0" smtClean="0"/>
              <a:t>niñas</a:t>
            </a:r>
            <a:r>
              <a:rPr lang="es-ES" dirty="0"/>
              <a:t>:</a:t>
            </a:r>
            <a:endParaRPr lang="es-ES" dirty="0" smtClean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s-ES" dirty="0" smtClean="0"/>
              <a:t>una </a:t>
            </a:r>
            <a:r>
              <a:rPr lang="es-ES" dirty="0"/>
              <a:t>incidencia menor de conductas inconscientes incontrolables, conductas </a:t>
            </a:r>
            <a:r>
              <a:rPr lang="es-ES" dirty="0" smtClean="0"/>
              <a:t>perturbadoras: </a:t>
            </a:r>
            <a:r>
              <a:rPr lang="es-ES" dirty="0"/>
              <a:t>depresión, tristeza y </a:t>
            </a:r>
            <a:r>
              <a:rPr lang="es-ES" dirty="0" smtClean="0"/>
              <a:t>mentiras.</a:t>
            </a:r>
          </a:p>
          <a:p>
            <a:pPr marL="342900" indent="-342900">
              <a:buFont typeface="+mj-lt"/>
              <a:buAutoNum type="arabicParenR"/>
            </a:pPr>
            <a:r>
              <a:rPr lang="es-ES" dirty="0" smtClean="0"/>
              <a:t>una </a:t>
            </a:r>
            <a:r>
              <a:rPr lang="es-ES" dirty="0"/>
              <a:t>mayor sociabilidad </a:t>
            </a:r>
            <a:r>
              <a:rPr lang="es-ES" dirty="0" smtClean="0"/>
              <a:t>reflejada en la </a:t>
            </a:r>
            <a:r>
              <a:rPr lang="es-ES" dirty="0"/>
              <a:t>docilidad ante los deseos de los padres, buena relación con los demás y conductas </a:t>
            </a:r>
            <a:r>
              <a:rPr lang="es-ES" dirty="0" smtClean="0"/>
              <a:t>responsables.</a:t>
            </a:r>
          </a:p>
          <a:p>
            <a:pPr marL="342900" indent="-342900">
              <a:buFont typeface="+mj-lt"/>
              <a:buAutoNum type="arabicParenR"/>
            </a:pPr>
            <a:r>
              <a:rPr lang="es-ES" dirty="0" smtClean="0"/>
              <a:t>los </a:t>
            </a:r>
            <a:r>
              <a:rPr lang="es-ES" dirty="0"/>
              <a:t>varones tienen menos problemas de conducta </a:t>
            </a:r>
            <a:r>
              <a:rPr lang="es-ES" dirty="0" smtClean="0"/>
              <a:t>responsable.</a:t>
            </a:r>
          </a:p>
          <a:p>
            <a:pPr marL="342900" indent="-342900">
              <a:buFont typeface="+mj-lt"/>
              <a:buAutoNum type="arabicParenR"/>
            </a:pPr>
            <a:r>
              <a:rPr lang="es-ES" dirty="0" smtClean="0"/>
              <a:t>las </a:t>
            </a:r>
            <a:r>
              <a:rPr lang="es-ES" dirty="0"/>
              <a:t>niñas hacen intercambio más alegre y felices, muestran mayor capacidad de compromiso personal positivo y mayor disposición a probar cosas nuevas.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748" y="518614"/>
            <a:ext cx="3066492" cy="2042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50" y="532261"/>
            <a:ext cx="2349931" cy="2094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 descr="22236194_10214628049955313_149193776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443" y="436728"/>
            <a:ext cx="2456596" cy="2157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592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95832" y="1773850"/>
            <a:ext cx="6005015" cy="48726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/>
              <a:t>Los padrastros, por lo común tienen</a:t>
            </a:r>
            <a:r>
              <a:rPr lang="es-ES" dirty="0" smtClean="0"/>
              <a:t>:</a:t>
            </a:r>
          </a:p>
          <a:p>
            <a:pPr marL="342900" indent="-342900">
              <a:buFont typeface="+mj-lt"/>
              <a:buAutoNum type="arabicParenR"/>
            </a:pPr>
            <a:r>
              <a:rPr lang="es-ES" dirty="0" smtClean="0"/>
              <a:t>problemas </a:t>
            </a:r>
            <a:r>
              <a:rPr lang="es-ES" dirty="0"/>
              <a:t>para sentirse lo suficientemente preparados para la tarea de integrarse a la estructura de una nueva familia y cumplir su papel en </a:t>
            </a:r>
            <a:r>
              <a:rPr lang="es-ES" dirty="0" smtClean="0"/>
              <a:t>ella.</a:t>
            </a:r>
          </a:p>
          <a:p>
            <a:pPr marL="342900" indent="-342900">
              <a:buFont typeface="+mj-lt"/>
              <a:buAutoNum type="arabicParenR"/>
            </a:pPr>
            <a:r>
              <a:rPr lang="es-ES" dirty="0" smtClean="0"/>
              <a:t>tensiones </a:t>
            </a:r>
            <a:r>
              <a:rPr lang="es-ES" dirty="0"/>
              <a:t>por dejar a los hijos de un matrimonio </a:t>
            </a:r>
            <a:r>
              <a:rPr lang="es-ES" dirty="0" smtClean="0"/>
              <a:t>anterior.</a:t>
            </a:r>
          </a:p>
          <a:p>
            <a:pPr marL="342900" indent="-342900">
              <a:buFont typeface="+mj-lt"/>
              <a:buAutoNum type="arabicParenR"/>
            </a:pPr>
            <a:r>
              <a:rPr lang="es-ES" dirty="0" smtClean="0"/>
              <a:t>incertidumbre </a:t>
            </a:r>
            <a:r>
              <a:rPr lang="es-ES" dirty="0"/>
              <a:t>respecto de la cantidad de autoridad que tienen en su papel de </a:t>
            </a:r>
            <a:r>
              <a:rPr lang="es-ES" dirty="0" smtClean="0"/>
              <a:t>padrastro.</a:t>
            </a:r>
          </a:p>
          <a:p>
            <a:pPr marL="342900" indent="-342900">
              <a:buFont typeface="+mj-lt"/>
              <a:buAutoNum type="arabicParenR"/>
            </a:pPr>
            <a:r>
              <a:rPr lang="es-ES" dirty="0" smtClean="0"/>
              <a:t>dolorosos </a:t>
            </a:r>
            <a:r>
              <a:rPr lang="es-ES" dirty="0"/>
              <a:t>conflictos de </a:t>
            </a:r>
            <a:r>
              <a:rPr lang="es-ES" dirty="0" smtClean="0"/>
              <a:t>lealtad.</a:t>
            </a:r>
          </a:p>
          <a:p>
            <a:pPr marL="342900" indent="-342900">
              <a:buFont typeface="+mj-lt"/>
              <a:buAutoNum type="arabicParenR"/>
            </a:pPr>
            <a:r>
              <a:rPr lang="es-ES" dirty="0" smtClean="0"/>
              <a:t>confusión </a:t>
            </a:r>
            <a:r>
              <a:rPr lang="es-ES" dirty="0"/>
              <a:t>acerca de la adecuada interacción cariñosa con sus hijastros, en especial las hijas mujeres. 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pasa</a:t>
            </a:r>
            <a:r>
              <a:rPr lang="en-US" dirty="0" smtClean="0"/>
              <a:t> con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padrastros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4" y="2164835"/>
            <a:ext cx="3048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85" y="1773850"/>
            <a:ext cx="2111764" cy="1583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70" y="4189863"/>
            <a:ext cx="3632580" cy="2244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963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2388" y="2185006"/>
            <a:ext cx="5618331" cy="4103403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Dominan </a:t>
            </a:r>
            <a:r>
              <a:rPr lang="es-ES" dirty="0"/>
              <a:t>la violencia a través de la reducción de la rabia y de </a:t>
            </a:r>
            <a:r>
              <a:rPr lang="es-ES" dirty="0" smtClean="0"/>
              <a:t>la </a:t>
            </a:r>
            <a:r>
              <a:rPr lang="es-ES" dirty="0"/>
              <a:t>sensación de </a:t>
            </a:r>
            <a:r>
              <a:rPr lang="es-ES" dirty="0" smtClean="0"/>
              <a:t>dominio. </a:t>
            </a:r>
          </a:p>
          <a:p>
            <a:r>
              <a:rPr lang="es-ES" dirty="0"/>
              <a:t>D</a:t>
            </a:r>
            <a:r>
              <a:rPr lang="es-ES" dirty="0" smtClean="0"/>
              <a:t>esarrollan </a:t>
            </a:r>
            <a:r>
              <a:rPr lang="es-ES" dirty="0"/>
              <a:t>una temprana idea de la identidad masculina de su padre sobre la cual pueden moldearse desde que son pequeños. </a:t>
            </a:r>
            <a:endParaRPr lang="es-ES" dirty="0" smtClean="0"/>
          </a:p>
          <a:p>
            <a:r>
              <a:rPr lang="es-ES" dirty="0" smtClean="0"/>
              <a:t>Su </a:t>
            </a:r>
            <a:r>
              <a:rPr lang="es-ES" dirty="0"/>
              <a:t>modelo de la masculinidad incluye el cariño, la atención y la empatía </a:t>
            </a:r>
            <a:r>
              <a:rPr lang="es-ES" dirty="0" smtClean="0"/>
              <a:t>experimentadas. </a:t>
            </a:r>
            <a:r>
              <a:rPr lang="es-ES" dirty="0"/>
              <a:t>Dado que se sienten seguros con su masculinidad, no tienen la necesidad de despreciar o ridiculizar todo lo femenino con el fin de establecer su identidad masculina. 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8185" y="478821"/>
            <a:ext cx="11219255" cy="1371600"/>
          </a:xfrm>
        </p:spPr>
        <p:txBody>
          <a:bodyPr>
            <a:normAutofit/>
          </a:bodyPr>
          <a:lstStyle/>
          <a:p>
            <a:r>
              <a:rPr lang="es-ES" dirty="0"/>
              <a:t>La paternidad comprometida </a:t>
            </a:r>
            <a:r>
              <a:rPr lang="es-ES" dirty="0" smtClean="0"/>
              <a:t>ayuda al rol masculino en hijos varones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51" y="1730521"/>
            <a:ext cx="3390784" cy="2260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300720" y="4113876"/>
            <a:ext cx="2844874" cy="2373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023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861669"/>
            <a:ext cx="10058400" cy="976656"/>
          </a:xfrm>
        </p:spPr>
        <p:txBody>
          <a:bodyPr/>
          <a:lstStyle/>
          <a:p>
            <a:r>
              <a:rPr lang="en-US" dirty="0" err="1" smtClean="0"/>
              <a:t>Referencias</a:t>
            </a:r>
            <a:endParaRPr lang="en-US" dirty="0"/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066800" y="2103120"/>
            <a:ext cx="10058400" cy="964933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Pruett, K. (2001).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 padre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Buenos Aires, Argentina: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Nexos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Brizendine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L. (2010).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Neurohormonas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masculinas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Barcelona,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España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RBA. </a:t>
            </a:r>
          </a:p>
        </p:txBody>
      </p:sp>
    </p:spTree>
    <p:extLst>
      <p:ext uri="{BB962C8B-B14F-4D97-AF65-F5344CB8AC3E}">
        <p14:creationId xmlns="" xmlns:p14="http://schemas.microsoft.com/office/powerpoint/2010/main" val="28625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543" y="1202685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Gracias por su atención</a:t>
            </a:r>
            <a:br>
              <a:rPr lang="es-MX" dirty="0" smtClean="0"/>
            </a:br>
            <a:r>
              <a:rPr lang="es-MX" dirty="0" err="1" smtClean="0"/>
              <a:t>Psic</a:t>
            </a:r>
            <a:r>
              <a:rPr lang="es-MX" dirty="0" smtClean="0"/>
              <a:t>. Marco A. Rivera Durán</a:t>
            </a:r>
            <a:br>
              <a:rPr lang="es-MX" dirty="0" smtClean="0"/>
            </a:br>
            <a:endParaRPr lang="es-MX" dirty="0"/>
          </a:p>
        </p:txBody>
      </p:sp>
      <p:pic>
        <p:nvPicPr>
          <p:cNvPr id="3" name="2 Imagen" descr="Logotipo A-MARES 02 RGB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2007" y="2180831"/>
            <a:ext cx="7467836" cy="30396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5777" y="2204504"/>
            <a:ext cx="3491552" cy="39319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Neuroanatómicamente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hombres </a:t>
            </a:r>
            <a:r>
              <a:rPr lang="en-US" dirty="0" err="1" smtClean="0"/>
              <a:t>nacen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predisposicion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Un </a:t>
            </a:r>
            <a:r>
              <a:rPr lang="en-US" dirty="0"/>
              <a:t>triple </a:t>
            </a:r>
            <a:r>
              <a:rPr lang="en-US" dirty="0" err="1"/>
              <a:t>deseo</a:t>
            </a:r>
            <a:r>
              <a:rPr lang="en-US" dirty="0"/>
              <a:t> </a:t>
            </a:r>
            <a:r>
              <a:rPr lang="en-US" dirty="0" smtClean="0"/>
              <a:t>sexual.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Búsqueda</a:t>
            </a:r>
            <a:r>
              <a:rPr lang="en-US" dirty="0" smtClean="0"/>
              <a:t> </a:t>
            </a:r>
            <a:r>
              <a:rPr lang="en-US" dirty="0" err="1" smtClean="0"/>
              <a:t>soluciones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Terrotorialidad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Alerta</a:t>
            </a:r>
            <a:r>
              <a:rPr lang="en-US" dirty="0"/>
              <a:t>, </a:t>
            </a:r>
            <a:r>
              <a:rPr lang="en-US" dirty="0" err="1"/>
              <a:t>p</a:t>
            </a:r>
            <a:r>
              <a:rPr lang="en-US" dirty="0" err="1" smtClean="0"/>
              <a:t>eligro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O</a:t>
            </a:r>
            <a:r>
              <a:rPr lang="en-US" dirty="0" err="1" smtClean="0"/>
              <a:t>cultar</a:t>
            </a:r>
            <a:r>
              <a:rPr lang="en-US" dirty="0" smtClean="0"/>
              <a:t> </a:t>
            </a:r>
            <a:r>
              <a:rPr lang="en-US" dirty="0" err="1" smtClean="0"/>
              <a:t>emociones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Motivación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Placer </a:t>
            </a:r>
            <a:r>
              <a:rPr lang="en-US" dirty="0"/>
              <a:t>y dolor.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55" y="2259387"/>
            <a:ext cx="3540768" cy="4176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365501" y="641445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dirty="0" smtClean="0"/>
              <a:t>Diferencia entre el cerebro masculino y femenino.</a:t>
            </a:r>
            <a:endParaRPr lang="es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7932349" y="2344962"/>
            <a:ext cx="3681896" cy="10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Las </a:t>
            </a:r>
            <a:r>
              <a:rPr lang="en-US" dirty="0" err="1" smtClean="0"/>
              <a:t>mujeres</a:t>
            </a:r>
            <a:r>
              <a:rPr lang="en-US" dirty="0" smtClean="0"/>
              <a:t>,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contraste</a:t>
            </a:r>
            <a:r>
              <a:rPr lang="en-US" dirty="0" smtClean="0"/>
              <a:t> con </a:t>
            </a:r>
            <a:r>
              <a:rPr lang="en-US" dirty="0" err="1" smtClean="0"/>
              <a:t>los</a:t>
            </a:r>
            <a:r>
              <a:rPr lang="en-US" dirty="0" smtClean="0"/>
              <a:t> hombres,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desarrollado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7932349" y="3467605"/>
            <a:ext cx="3491552" cy="1405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8"/>
            </a:pPr>
            <a:r>
              <a:rPr lang="en-US" dirty="0" err="1" smtClean="0"/>
              <a:t>Empatía</a:t>
            </a:r>
            <a:r>
              <a:rPr lang="en-US" dirty="0" smtClean="0"/>
              <a:t> </a:t>
            </a:r>
            <a:r>
              <a:rPr lang="en-US" dirty="0" err="1" smtClean="0"/>
              <a:t>emocional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dirty="0" err="1" smtClean="0"/>
              <a:t>Miedo</a:t>
            </a:r>
            <a:r>
              <a:rPr lang="en-US" dirty="0" smtClean="0"/>
              <a:t>, </a:t>
            </a:r>
            <a:r>
              <a:rPr lang="en-US" dirty="0" err="1" smtClean="0"/>
              <a:t>castigo</a:t>
            </a:r>
            <a:r>
              <a:rPr lang="en-US" dirty="0" smtClean="0"/>
              <a:t> y dolor.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dirty="0" smtClean="0"/>
              <a:t> </a:t>
            </a:r>
            <a:r>
              <a:rPr lang="en-US" dirty="0" err="1" smtClean="0"/>
              <a:t>Inhibición</a:t>
            </a:r>
            <a:r>
              <a:rPr lang="en-US" dirty="0" smtClean="0"/>
              <a:t> de </a:t>
            </a:r>
            <a:r>
              <a:rPr lang="en-US" dirty="0" err="1" smtClean="0"/>
              <a:t>impulsos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817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272956" y="403181"/>
            <a:ext cx="4476465" cy="4714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Antes del </a:t>
            </a:r>
            <a:r>
              <a:rPr lang="en-US" dirty="0" err="1" smtClean="0"/>
              <a:t>nacimiento</a:t>
            </a:r>
            <a:r>
              <a:rPr lang="en-US" dirty="0" smtClean="0"/>
              <a:t> el </a:t>
            </a:r>
            <a:r>
              <a:rPr lang="en-US" dirty="0" err="1" smtClean="0"/>
              <a:t>cerebro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prudiciendo</a:t>
            </a:r>
            <a:r>
              <a:rPr lang="en-US" dirty="0" smtClean="0"/>
              <a:t> </a:t>
            </a:r>
            <a:r>
              <a:rPr lang="en-US" dirty="0" err="1" smtClean="0"/>
              <a:t>testosterona</a:t>
            </a:r>
            <a:r>
              <a:rPr lang="en-US" dirty="0" smtClean="0"/>
              <a:t> para </a:t>
            </a:r>
            <a:r>
              <a:rPr lang="en-US" dirty="0" err="1" smtClean="0"/>
              <a:t>definir</a:t>
            </a:r>
            <a:r>
              <a:rPr lang="en-US" dirty="0" smtClean="0"/>
              <a:t> al </a:t>
            </a:r>
            <a:r>
              <a:rPr lang="en-US" dirty="0" err="1" smtClean="0"/>
              <a:t>bebé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génerro</a:t>
            </a:r>
            <a:r>
              <a:rPr lang="en-US" dirty="0" smtClean="0"/>
              <a:t> </a:t>
            </a:r>
            <a:r>
              <a:rPr lang="en-US" dirty="0" err="1" smtClean="0"/>
              <a:t>masculino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adolescencia</a:t>
            </a:r>
            <a:r>
              <a:rPr lang="en-US" dirty="0" smtClean="0"/>
              <a:t>, el </a:t>
            </a:r>
            <a:r>
              <a:rPr lang="en-US" dirty="0" err="1" smtClean="0"/>
              <a:t>cerebro</a:t>
            </a:r>
            <a:r>
              <a:rPr lang="en-US" dirty="0" smtClean="0"/>
              <a:t> </a:t>
            </a:r>
            <a:r>
              <a:rPr lang="en-US" dirty="0" err="1" smtClean="0"/>
              <a:t>vuelve</a:t>
            </a:r>
            <a:r>
              <a:rPr lang="en-US" dirty="0" smtClean="0"/>
              <a:t> a </a:t>
            </a:r>
            <a:r>
              <a:rPr lang="en-US" dirty="0" err="1" smtClean="0"/>
              <a:t>bombardiar</a:t>
            </a:r>
            <a:r>
              <a:rPr lang="en-US" dirty="0" smtClean="0"/>
              <a:t> de </a:t>
            </a:r>
            <a:r>
              <a:rPr lang="en-US" dirty="0" err="1" smtClean="0"/>
              <a:t>testosterona</a:t>
            </a:r>
            <a:r>
              <a:rPr lang="en-US" dirty="0" smtClean="0"/>
              <a:t> para </a:t>
            </a:r>
            <a:r>
              <a:rPr lang="en-US" dirty="0" err="1" smtClean="0"/>
              <a:t>llenar</a:t>
            </a:r>
            <a:r>
              <a:rPr lang="en-US" dirty="0" smtClean="0"/>
              <a:t> </a:t>
            </a:r>
            <a:r>
              <a:rPr lang="en-US" dirty="0" err="1" smtClean="0"/>
              <a:t>terminar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trabajo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Gradualmente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disminuyendo</a:t>
            </a:r>
            <a:r>
              <a:rPr lang="en-US" dirty="0" smtClean="0"/>
              <a:t> la </a:t>
            </a:r>
            <a:r>
              <a:rPr lang="en-US" dirty="0" err="1" smtClean="0"/>
              <a:t>testosterona</a:t>
            </a:r>
            <a:r>
              <a:rPr lang="en-US" dirty="0" smtClean="0"/>
              <a:t>. </a:t>
            </a:r>
            <a:r>
              <a:rPr lang="en-US" dirty="0" err="1" smtClean="0"/>
              <a:t>Cientificos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dicho</a:t>
            </a:r>
            <a:r>
              <a:rPr lang="en-US" dirty="0" smtClean="0"/>
              <a:t> que se </a:t>
            </a:r>
            <a:r>
              <a:rPr lang="en-US" dirty="0" err="1" smtClean="0"/>
              <a:t>parece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cerebros</a:t>
            </a:r>
            <a:r>
              <a:rPr lang="en-US" dirty="0" smtClean="0"/>
              <a:t> </a:t>
            </a:r>
            <a:r>
              <a:rPr lang="en-US" dirty="0" err="1" smtClean="0"/>
              <a:t>masculinos</a:t>
            </a:r>
            <a:r>
              <a:rPr lang="en-US" dirty="0" smtClean="0"/>
              <a:t> a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femeninos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i="1" dirty="0" err="1"/>
              <a:t>E</a:t>
            </a:r>
            <a:r>
              <a:rPr lang="en-US" i="1" dirty="0" err="1" smtClean="0"/>
              <a:t>dad</a:t>
            </a:r>
            <a:r>
              <a:rPr lang="en-US" i="1" dirty="0" smtClean="0"/>
              <a:t> Madura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42" y="403182"/>
            <a:ext cx="6126040" cy="4329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14" y="4873387"/>
            <a:ext cx="2919325" cy="1476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03" y="4926593"/>
            <a:ext cx="2235781" cy="1422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453" y="4831308"/>
            <a:ext cx="2535382" cy="1612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438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La información científica sobre las condiciones bioquímicas de los hombres en cuanto a su rol de padres y otras etapas de su desarrollo, poco a poco se va develando, sin embargo, </a:t>
            </a:r>
            <a:r>
              <a:rPr lang="es-MX" dirty="0" smtClean="0"/>
              <a:t>aún </a:t>
            </a:r>
            <a:r>
              <a:rPr lang="es-MX" dirty="0"/>
              <a:t>son pocas las publicaciones.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En su libro </a:t>
            </a:r>
            <a:r>
              <a:rPr lang="es-MX" b="1" dirty="0"/>
              <a:t>El Cerebro Masculino </a:t>
            </a:r>
            <a:r>
              <a:rPr lang="es-MX" dirty="0"/>
              <a:t>la neuropsiquiatra </a:t>
            </a:r>
            <a:r>
              <a:rPr lang="es-MX" b="1" dirty="0"/>
              <a:t>Louann Brizendine </a:t>
            </a:r>
            <a:r>
              <a:rPr lang="es-MX" dirty="0"/>
              <a:t>describe, personificando, lo que sucede en el cerebro masculino, que hace que los hombres tengamos o no ciertas conductas, y nos habla de las neurohormonas implicadas en ello.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Las </a:t>
            </a:r>
            <a:r>
              <a:rPr lang="es-MX" dirty="0" err="1"/>
              <a:t>Neurohormonas</a:t>
            </a:r>
            <a:r>
              <a:rPr lang="es-MX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64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39253" y="1468085"/>
            <a:ext cx="66168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Es el rey de las hormonas masculinas: Dominante, agresivo y todopoderoso.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Construye febrilmente todo lo masculino, incluida la compulsión de sobresalir sobre los demás varones en la jerarquía.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Provoca que las glándulas sudoríparas  generen el olor insinuante de la virilidad. Activa los circuitos del sexo y la agresividad, y afronta con ahínco la obstinada búsqueda de la pareja objeto del deseo.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Cuando esta irritable. Puede llegar a ser el peor gruñón.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855902" y="5869290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/>
              <a:t>ZEUS</a:t>
            </a:r>
          </a:p>
        </p:txBody>
      </p:sp>
      <p:pic>
        <p:nvPicPr>
          <p:cNvPr id="1026" name="Picture 2" descr="https://encrypted-tbn1.gstatic.com/images?q=tbn:ANd9GcRVFO_QWCorg8TsGCaVuR1C1q4EyFopYdv2JUMhXcwxwfOXyj4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90" y="1773501"/>
            <a:ext cx="3168352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3"/>
          <p:cNvSpPr txBox="1">
            <a:spLocks/>
          </p:cNvSpPr>
          <p:nvPr/>
        </p:nvSpPr>
        <p:spPr>
          <a:xfrm>
            <a:off x="739253" y="401901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 dirty="0"/>
              <a:t>TESTOSTERONA:</a:t>
            </a:r>
          </a:p>
        </p:txBody>
      </p:sp>
    </p:spTree>
    <p:extLst>
      <p:ext uri="{BB962C8B-B14F-4D97-AF65-F5344CB8AC3E}">
        <p14:creationId xmlns="" xmlns:p14="http://schemas.microsoft.com/office/powerpoint/2010/main" val="29958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85899" y="1926633"/>
            <a:ext cx="6334836" cy="3931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sz="800" dirty="0"/>
          </a:p>
          <a:p>
            <a:pPr marL="0" indent="0">
              <a:buNone/>
            </a:pPr>
            <a:r>
              <a:rPr lang="es-MX" sz="2400" dirty="0"/>
              <a:t>Es el Caballero Blanco.</a:t>
            </a:r>
          </a:p>
          <a:p>
            <a:pPr marL="0" indent="0">
              <a:buNone/>
            </a:pPr>
            <a:endParaRPr lang="es-MX" sz="800" dirty="0"/>
          </a:p>
          <a:p>
            <a:pPr marL="0" indent="0">
              <a:buNone/>
            </a:pPr>
            <a:endParaRPr lang="es-MX" sz="800" dirty="0"/>
          </a:p>
          <a:p>
            <a:pPr marL="0" indent="0">
              <a:buNone/>
            </a:pPr>
            <a:r>
              <a:rPr lang="es-MX" sz="2400" dirty="0"/>
              <a:t>Es la hormona del galanteo y la </a:t>
            </a:r>
          </a:p>
          <a:p>
            <a:pPr marL="0" indent="0">
              <a:buNone/>
            </a:pPr>
            <a:r>
              <a:rPr lang="es-MX" sz="2400" dirty="0"/>
              <a:t>monogamia, la que defiende y </a:t>
            </a:r>
          </a:p>
          <a:p>
            <a:pPr marL="0" indent="0">
              <a:buNone/>
            </a:pPr>
            <a:r>
              <a:rPr lang="es-MX" sz="2400" dirty="0"/>
              <a:t>protege con firmeza el territorio, </a:t>
            </a:r>
          </a:p>
          <a:p>
            <a:pPr marL="0" indent="0">
              <a:buNone/>
            </a:pPr>
            <a:r>
              <a:rPr lang="es-MX" sz="2400" dirty="0"/>
              <a:t>la pareja y los hijos. </a:t>
            </a:r>
          </a:p>
          <a:p>
            <a:pPr marL="0" indent="0">
              <a:buNone/>
            </a:pPr>
            <a:endParaRPr lang="es-MX" sz="800" dirty="0"/>
          </a:p>
          <a:p>
            <a:pPr marL="0" indent="0">
              <a:buNone/>
            </a:pPr>
            <a:endParaRPr lang="es-MX" sz="800" dirty="0"/>
          </a:p>
          <a:p>
            <a:pPr marL="0" indent="0">
              <a:buNone/>
            </a:pPr>
            <a:r>
              <a:rPr lang="es-MX" sz="2400" dirty="0"/>
              <a:t>Junto con la testosterona regula los circuitos cerebrales masculinos y realza la masculinidad.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VASOPRESINA</a:t>
            </a:r>
            <a:r>
              <a:rPr lang="es-MX" dirty="0" smtClean="0"/>
              <a:t>:</a:t>
            </a:r>
            <a:endParaRPr lang="en-US" dirty="0"/>
          </a:p>
        </p:txBody>
      </p:sp>
      <p:pic>
        <p:nvPicPr>
          <p:cNvPr id="2050" name="Picture 2" descr="https://encrypted-tbn3.gstatic.com/images?q=tbn:ANd9GcS6bh2cWNtadzZnKEeMQ8f5YpKuUEvE7Z5sygntCqox0p84IPva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34500"/>
            <a:ext cx="3456384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25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8830" y="1625905"/>
            <a:ext cx="5254388" cy="43689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400" dirty="0" smtClean="0"/>
              <a:t>Es </a:t>
            </a:r>
            <a:r>
              <a:rPr lang="es-MX" sz="2400" dirty="0"/>
              <a:t>fuerte, bravucón e intrépido. </a:t>
            </a:r>
          </a:p>
          <a:p>
            <a:pPr marL="0" indent="0">
              <a:buNone/>
            </a:pPr>
            <a:endParaRPr lang="es-MX" sz="900" dirty="0"/>
          </a:p>
          <a:p>
            <a:pPr marL="0" indent="0">
              <a:buNone/>
            </a:pPr>
            <a:r>
              <a:rPr lang="es-MX" sz="2400" dirty="0"/>
              <a:t>También conocido como el </a:t>
            </a:r>
          </a:p>
          <a:p>
            <a:pPr marL="0" indent="0">
              <a:buNone/>
            </a:pPr>
            <a:r>
              <a:rPr lang="es-MX" sz="2400" dirty="0"/>
              <a:t>desfeminizador, pues despoja </a:t>
            </a:r>
          </a:p>
          <a:p>
            <a:pPr marL="0" indent="0">
              <a:buNone/>
            </a:pPr>
            <a:r>
              <a:rPr lang="es-MX" sz="2400" dirty="0"/>
              <a:t>despiadadamente  al varón de </a:t>
            </a:r>
          </a:p>
          <a:p>
            <a:pPr marL="0" indent="0">
              <a:buNone/>
            </a:pPr>
            <a:r>
              <a:rPr lang="es-MX" sz="2400" dirty="0"/>
              <a:t>todo lo femenino, destruyendo </a:t>
            </a:r>
          </a:p>
          <a:p>
            <a:pPr marL="0" indent="0">
              <a:buNone/>
            </a:pPr>
            <a:r>
              <a:rPr lang="es-MX" sz="2400" dirty="0"/>
              <a:t>los órganos reproductivos </a:t>
            </a:r>
          </a:p>
          <a:p>
            <a:pPr marL="0" indent="0">
              <a:buNone/>
            </a:pPr>
            <a:r>
              <a:rPr lang="es-MX" sz="2400" dirty="0"/>
              <a:t>femeninos, contribuyendo a </a:t>
            </a:r>
          </a:p>
          <a:p>
            <a:pPr marL="0" indent="0">
              <a:buNone/>
            </a:pPr>
            <a:r>
              <a:rPr lang="es-MX" sz="2400" dirty="0"/>
              <a:t>construir circuitos cerebrales </a:t>
            </a:r>
          </a:p>
          <a:p>
            <a:pPr marL="0" indent="0">
              <a:buNone/>
            </a:pPr>
            <a:r>
              <a:rPr lang="es-MX" sz="2400" dirty="0"/>
              <a:t>masculinos que sirven para la </a:t>
            </a:r>
          </a:p>
          <a:p>
            <a:pPr marL="0" indent="0">
              <a:buNone/>
            </a:pPr>
            <a:r>
              <a:rPr lang="es-MX" sz="2400" dirty="0"/>
              <a:t>conducta exploratoria y guerrera.</a:t>
            </a: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609600" y="543918"/>
            <a:ext cx="11291248" cy="1371600"/>
          </a:xfrm>
        </p:spPr>
        <p:txBody>
          <a:bodyPr>
            <a:normAutofit/>
          </a:bodyPr>
          <a:lstStyle/>
          <a:p>
            <a:r>
              <a:rPr lang="es-MX" dirty="0"/>
              <a:t>SUSTANCIA INHIBIDORA MÜLLERIANA (SIM)</a:t>
            </a:r>
          </a:p>
        </p:txBody>
      </p:sp>
      <p:pic>
        <p:nvPicPr>
          <p:cNvPr id="3074" name="Picture 2" descr="https://encrypted-tbn3.gstatic.com/images?q=tbn:ANd9GcSuLRJHJjgjzid6XhhKnZwHgAuM60sVOBKbdPCBzCxjBXW1sAOi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447" y="1915518"/>
            <a:ext cx="3992644" cy="3255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944164" y="547164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HÉRCULES</a:t>
            </a:r>
            <a:endParaRPr lang="es-MX" sz="2800" b="1" dirty="0"/>
          </a:p>
        </p:txBody>
      </p:sp>
    </p:spTree>
    <p:extLst>
      <p:ext uri="{BB962C8B-B14F-4D97-AF65-F5344CB8AC3E}">
        <p14:creationId xmlns="" xmlns:p14="http://schemas.microsoft.com/office/powerpoint/2010/main" val="25174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9167" y="1616461"/>
            <a:ext cx="9709785" cy="4790846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endParaRPr lang="es-MX" sz="900" dirty="0"/>
          </a:p>
          <a:p>
            <a:pPr marL="0" indent="0" algn="r">
              <a:buNone/>
            </a:pPr>
            <a:r>
              <a:rPr lang="es-MX" sz="2400" dirty="0"/>
              <a:t>Con unas cuantas caricias y abrazos, </a:t>
            </a:r>
          </a:p>
          <a:p>
            <a:pPr marL="0" indent="0" algn="r">
              <a:buNone/>
            </a:pPr>
            <a:r>
              <a:rPr lang="es-MX" sz="2400" dirty="0"/>
              <a:t>esta hormona es capaz de amansar al </a:t>
            </a:r>
          </a:p>
          <a:p>
            <a:pPr marL="0" indent="0" algn="r">
              <a:buNone/>
            </a:pPr>
            <a:r>
              <a:rPr lang="es-MX" sz="2400" dirty="0"/>
              <a:t>animal mas fiero.</a:t>
            </a:r>
          </a:p>
          <a:p>
            <a:pPr marL="0" indent="0" algn="r">
              <a:buNone/>
            </a:pPr>
            <a:endParaRPr lang="es-MX" sz="800" dirty="0"/>
          </a:p>
          <a:p>
            <a:pPr marL="0" indent="0" algn="r">
              <a:buNone/>
            </a:pPr>
            <a:r>
              <a:rPr lang="es-MX" sz="2400" dirty="0"/>
              <a:t>Ayuda a construir circuitos de confianza, </a:t>
            </a:r>
          </a:p>
          <a:p>
            <a:pPr marL="0" indent="0" algn="r">
              <a:buNone/>
            </a:pPr>
            <a:r>
              <a:rPr lang="es-MX" sz="2400" dirty="0"/>
              <a:t>amor romántico y apego</a:t>
            </a:r>
            <a:r>
              <a:rPr lang="es-MX" sz="2200" dirty="0"/>
              <a:t>.</a:t>
            </a:r>
          </a:p>
          <a:p>
            <a:pPr marL="0" indent="0" algn="r">
              <a:buNone/>
            </a:pPr>
            <a:endParaRPr lang="es-MX" sz="800" dirty="0"/>
          </a:p>
          <a:p>
            <a:pPr marL="0" indent="0" algn="r">
              <a:buNone/>
            </a:pPr>
            <a:r>
              <a:rPr lang="es-MX" sz="2400" dirty="0"/>
              <a:t>Reduce las hormonas del estrés, </a:t>
            </a:r>
          </a:p>
          <a:p>
            <a:pPr marL="0" indent="0" algn="r">
              <a:buNone/>
            </a:pPr>
            <a:r>
              <a:rPr lang="es-MX" sz="2400" dirty="0"/>
              <a:t>disminuye la presión sanguínea del </a:t>
            </a:r>
          </a:p>
          <a:p>
            <a:pPr marL="0" indent="0" algn="r">
              <a:buNone/>
            </a:pPr>
            <a:r>
              <a:rPr lang="es-MX" sz="2400" dirty="0"/>
              <a:t>hombre y desempeña un papel </a:t>
            </a:r>
          </a:p>
          <a:p>
            <a:pPr marL="0" indent="0" algn="r">
              <a:buNone/>
            </a:pPr>
            <a:r>
              <a:rPr lang="es-MX" sz="2400" dirty="0"/>
              <a:t>fundamental en el desarrollo de </a:t>
            </a:r>
          </a:p>
          <a:p>
            <a:pPr marL="0" indent="0" algn="r">
              <a:buNone/>
            </a:pPr>
            <a:r>
              <a:rPr lang="es-MX" sz="2400" dirty="0"/>
              <a:t>vínculos afectivos entre los padres y los hijos.  </a:t>
            </a:r>
          </a:p>
          <a:p>
            <a:pPr marL="0" indent="0" algn="r">
              <a:buNone/>
            </a:pPr>
            <a:endParaRPr lang="es-MX" sz="800" dirty="0"/>
          </a:p>
          <a:p>
            <a:pPr marL="0" indent="0" algn="r">
              <a:buNone/>
            </a:pPr>
            <a:r>
              <a:rPr lang="es-MX" sz="2400" dirty="0"/>
              <a:t>Favorece los sentimientos de seguridad y es la responsable de la “narcolepsia postcoital” masculina.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120552" y="546956"/>
            <a:ext cx="10058400" cy="1371600"/>
          </a:xfrm>
        </p:spPr>
        <p:txBody>
          <a:bodyPr>
            <a:normAutofit/>
          </a:bodyPr>
          <a:lstStyle/>
          <a:p>
            <a:r>
              <a:rPr lang="es-MX" dirty="0" smtClean="0"/>
              <a:t>OXITOCINA</a:t>
            </a:r>
            <a:endParaRPr lang="en-US" dirty="0"/>
          </a:p>
        </p:txBody>
      </p:sp>
      <p:pic>
        <p:nvPicPr>
          <p:cNvPr id="4098" name="Picture 2" descr="http://televisionvtr.cl/wp-content/plugins/fresh-page/thirdparty/phpthumb/phpThumb.php?src=http://televisionvtr.cl/wp-content/files_flutter/1295196112elencantadordeleones.jpg&amp;w=636&amp;h=324&amp;zc=1&amp;q=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94" y="1616461"/>
            <a:ext cx="3888432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25618" y="5252941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EL DOMADOR DE LEONES</a:t>
            </a:r>
          </a:p>
        </p:txBody>
      </p:sp>
    </p:spTree>
    <p:extLst>
      <p:ext uri="{BB962C8B-B14F-4D97-AF65-F5344CB8AC3E}">
        <p14:creationId xmlns="" xmlns:p14="http://schemas.microsoft.com/office/powerpoint/2010/main" val="22725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670</TotalTime>
  <Words>1506</Words>
  <Application>Microsoft Office PowerPoint</Application>
  <PresentationFormat>Personalizado</PresentationFormat>
  <Paragraphs>184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Concurrencia</vt:lpstr>
      <vt:lpstr>Abrazo del Padre</vt:lpstr>
      <vt:lpstr>¿Qué pasa con los hombres en la función como padreS?  ¿De dónde viene el gusto por lo inanimado?  ¿Por qué la tendencia de no ser activos en nuestro rol afectivo?  </vt:lpstr>
      <vt:lpstr>Diapositiva 3</vt:lpstr>
      <vt:lpstr>Diapositiva 4</vt:lpstr>
      <vt:lpstr>Las Neurohormonas:</vt:lpstr>
      <vt:lpstr>Diapositiva 6</vt:lpstr>
      <vt:lpstr>VASOPRESINA:</vt:lpstr>
      <vt:lpstr>SUSTANCIA INHIBIDORA MÜLLERIANA (SIM)</vt:lpstr>
      <vt:lpstr>OXITOCINA</vt:lpstr>
      <vt:lpstr>PROLACTINA</vt:lpstr>
      <vt:lpstr>CORTISOL</vt:lpstr>
      <vt:lpstr>ANDROSTENEDIONA</vt:lpstr>
      <vt:lpstr>DOPAMINA</vt:lpstr>
      <vt:lpstr>ESTRÓGENO</vt:lpstr>
      <vt:lpstr>Diapositiva 15</vt:lpstr>
      <vt:lpstr>¿Los padres se hacen?</vt:lpstr>
      <vt:lpstr>Diapositiva 17</vt:lpstr>
      <vt:lpstr>Continua de cierta manera esa tradición. </vt:lpstr>
      <vt:lpstr>Crianza Femenina y Masculina</vt:lpstr>
      <vt:lpstr>Conductas que podría abarcar todos los aspectos importantes de la paternidad son: </vt:lpstr>
      <vt:lpstr>¿Como abraza papá? </vt:lpstr>
      <vt:lpstr>¿Como se benefician los hijos de un papá presente?</vt:lpstr>
      <vt:lpstr>¿Como se benefician los hijos de un papá presente?</vt:lpstr>
      <vt:lpstr>Diapositiva 24</vt:lpstr>
      <vt:lpstr>¿Qué pasa con los padrastros? </vt:lpstr>
      <vt:lpstr>La paternidad comprometida ayuda al rol masculino en hijos varones </vt:lpstr>
      <vt:lpstr>Referencias</vt:lpstr>
      <vt:lpstr>Gracias por su atención Psic. Marco A. Rivera Durán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Abrazo del Padre</dc:title>
  <dc:creator>Samuel</dc:creator>
  <cp:lastModifiedBy>65672</cp:lastModifiedBy>
  <cp:revision>50</cp:revision>
  <dcterms:created xsi:type="dcterms:W3CDTF">2017-10-02T19:31:54Z</dcterms:created>
  <dcterms:modified xsi:type="dcterms:W3CDTF">2017-10-04T15:46:55Z</dcterms:modified>
</cp:coreProperties>
</file>