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78" r:id="rId11"/>
    <p:sldId id="266" r:id="rId12"/>
    <p:sldId id="267" r:id="rId13"/>
    <p:sldId id="268" r:id="rId14"/>
    <p:sldId id="279" r:id="rId15"/>
    <p:sldId id="283" r:id="rId16"/>
    <p:sldId id="280" r:id="rId17"/>
    <p:sldId id="284" r:id="rId18"/>
    <p:sldId id="285" r:id="rId19"/>
    <p:sldId id="281" r:id="rId20"/>
    <p:sldId id="270" r:id="rId21"/>
    <p:sldId id="272" r:id="rId22"/>
    <p:sldId id="273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9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7105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474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8454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57463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3556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1272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5137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8475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5899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7974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759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1876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378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730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3110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3384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5A0F-7DCB-456E-A176-52D5C6A4FC4E}" type="datetimeFigureOut">
              <a:rPr lang="es-MX" smtClean="0"/>
              <a:pPr/>
              <a:t>19/09/2017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B6BD6F-EA66-4DDB-9636-29077BD4BF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2493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ocuments\vinculo%20entre%20madre%20e%20hijo.mp4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602" y="362771"/>
            <a:ext cx="2868901" cy="2464511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1650124" y="3457902"/>
            <a:ext cx="5223641" cy="2575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090971"/>
                </a:solidFill>
              </a:rPr>
              <a:t>IV CONGRESO INTERNACIONAL </a:t>
            </a:r>
          </a:p>
          <a:p>
            <a:pPr algn="ctr"/>
            <a:endParaRPr lang="es-MX" sz="2400" dirty="0" smtClean="0">
              <a:solidFill>
                <a:srgbClr val="090971"/>
              </a:solidFill>
            </a:endParaRPr>
          </a:p>
          <a:p>
            <a:pPr algn="ctr"/>
            <a:endParaRPr lang="es-MX" sz="2400" dirty="0" smtClean="0">
              <a:solidFill>
                <a:srgbClr val="090971"/>
              </a:solidFill>
            </a:endParaRPr>
          </a:p>
          <a:p>
            <a:pPr algn="ctr"/>
            <a:r>
              <a:rPr lang="es-MX" sz="2400" b="1" dirty="0" smtClean="0">
                <a:solidFill>
                  <a:srgbClr val="090971"/>
                </a:solidFill>
              </a:rPr>
              <a:t>CARIÑOTERAPIA QUE SANA Y VINCULA </a:t>
            </a:r>
            <a:endParaRPr lang="es-MX" sz="2400" b="1" dirty="0">
              <a:solidFill>
                <a:srgbClr val="09097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55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72660" y="1721186"/>
            <a:ext cx="6347715" cy="860400"/>
          </a:xfrm>
        </p:spPr>
        <p:txBody>
          <a:bodyPr>
            <a:noAutofit/>
          </a:bodyPr>
          <a:lstStyle/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Abandono inicial de la madre biológica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Negligencia emocional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Desatención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Abusos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Malos tratos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Cambio constante de instituciones o </a:t>
            </a:r>
          </a:p>
          <a:p>
            <a:pPr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 cuidadoras</a:t>
            </a:r>
            <a:endParaRPr lang="es-MX" sz="2400" dirty="0"/>
          </a:p>
        </p:txBody>
      </p:sp>
      <p:pic>
        <p:nvPicPr>
          <p:cNvPr id="4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8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077" y="667645"/>
            <a:ext cx="7528929" cy="1430916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090971"/>
                </a:solidFill>
              </a:rPr>
              <a:t>La relación “</a:t>
            </a:r>
            <a:r>
              <a:rPr lang="es-MX" sz="3200" dirty="0" err="1" smtClean="0">
                <a:solidFill>
                  <a:srgbClr val="090971"/>
                </a:solidFill>
              </a:rPr>
              <a:t>fundante</a:t>
            </a:r>
            <a:r>
              <a:rPr lang="es-MX" sz="3200" dirty="0" smtClean="0">
                <a:solidFill>
                  <a:srgbClr val="090971"/>
                </a:solidFill>
              </a:rPr>
              <a:t>” es la relación con la madre (ó quien haga función de madre) que brinde: </a:t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          cuidados predecibles</a:t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          amorosos </a:t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          </a:t>
            </a:r>
            <a:r>
              <a:rPr lang="es-MX" sz="3200" dirty="0" smtClean="0">
                <a:solidFill>
                  <a:srgbClr val="090971"/>
                </a:solidFill>
              </a:rPr>
              <a:t>sensorialmente ricos</a:t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</a:t>
            </a:r>
            <a:r>
              <a:rPr lang="es-MX" sz="3200" dirty="0" smtClean="0">
                <a:solidFill>
                  <a:srgbClr val="090971"/>
                </a:solidFill>
              </a:rPr>
              <a:t>          adecuados y en tiempo</a:t>
            </a:r>
            <a:r>
              <a:rPr lang="es-MX" sz="2000" dirty="0" smtClean="0">
                <a:solidFill>
                  <a:srgbClr val="090971"/>
                </a:solidFill>
              </a:rPr>
              <a:t/>
            </a:r>
            <a:br>
              <a:rPr lang="es-MX" sz="20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/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 </a:t>
            </a:r>
            <a:r>
              <a:rPr lang="es-MX" sz="2400" dirty="0" smtClean="0">
                <a:solidFill>
                  <a:srgbClr val="090971"/>
                </a:solidFill>
              </a:rPr>
              <a:t>Devienen en una posibilidad de apego </a:t>
            </a:r>
            <a:br>
              <a:rPr lang="es-MX" sz="2400" dirty="0" smtClean="0">
                <a:solidFill>
                  <a:srgbClr val="090971"/>
                </a:solidFill>
              </a:rPr>
            </a:br>
            <a:r>
              <a:rPr lang="es-MX" sz="2400" dirty="0" smtClean="0">
                <a:solidFill>
                  <a:srgbClr val="090971"/>
                </a:solidFill>
              </a:rPr>
              <a:t>=de vínculo sobre una confianza básica=.</a:t>
            </a:r>
            <a:endParaRPr lang="es-MX" dirty="0">
              <a:solidFill>
                <a:srgbClr val="090971"/>
              </a:solidFill>
            </a:endParaRPr>
          </a:p>
        </p:txBody>
      </p:sp>
      <p:pic>
        <p:nvPicPr>
          <p:cNvPr id="6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450317" y="6358759"/>
            <a:ext cx="504497" cy="325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9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0192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370" y="1247158"/>
            <a:ext cx="7696499" cy="1325563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090971"/>
                </a:solidFill>
              </a:rPr>
              <a:t>Madre de acogida como </a:t>
            </a:r>
            <a:r>
              <a:rPr lang="es-MX" dirty="0" smtClean="0">
                <a:solidFill>
                  <a:srgbClr val="090971"/>
                </a:solidFill>
              </a:rPr>
              <a:t>centro </a:t>
            </a:r>
            <a:r>
              <a:rPr lang="es-MX" dirty="0" smtClean="0">
                <a:solidFill>
                  <a:srgbClr val="090971"/>
                </a:solidFill>
              </a:rPr>
              <a:t>de cuestionamiento</a:t>
            </a:r>
            <a:r>
              <a:rPr lang="es-MX" sz="4400" dirty="0" smtClean="0">
                <a:solidFill>
                  <a:srgbClr val="090971"/>
                </a:solidFill>
              </a:rPr>
              <a:t/>
            </a:r>
            <a:br>
              <a:rPr lang="es-MX" sz="4400" dirty="0" smtClean="0">
                <a:solidFill>
                  <a:srgbClr val="090971"/>
                </a:solidFill>
              </a:rPr>
            </a:br>
            <a:r>
              <a:rPr lang="es-MX" sz="5300" dirty="0" smtClean="0">
                <a:solidFill>
                  <a:srgbClr val="090971"/>
                </a:solidFill>
              </a:rPr>
              <a:t/>
            </a:r>
            <a:br>
              <a:rPr lang="es-MX" sz="5300" dirty="0" smtClean="0">
                <a:solidFill>
                  <a:srgbClr val="090971"/>
                </a:solidFill>
              </a:rPr>
            </a:br>
            <a:r>
              <a:rPr lang="es-MX" sz="5300" dirty="0" smtClean="0">
                <a:solidFill>
                  <a:srgbClr val="090971"/>
                </a:solidFill>
              </a:rPr>
              <a:t/>
            </a:r>
            <a:br>
              <a:rPr lang="es-MX" sz="5300" dirty="0" smtClean="0">
                <a:solidFill>
                  <a:srgbClr val="090971"/>
                </a:solidFill>
              </a:rPr>
            </a:br>
            <a:endParaRPr lang="es-MX" sz="2200" dirty="0">
              <a:solidFill>
                <a:srgbClr val="090971"/>
              </a:solidFill>
            </a:endParaRPr>
          </a:p>
        </p:txBody>
      </p:sp>
      <p:pic>
        <p:nvPicPr>
          <p:cNvPr id="9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851337" y="2196663"/>
            <a:ext cx="6999889" cy="2280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es-MX" sz="36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90971"/>
                </a:solidFill>
              </a:rPr>
              <a:t> Generalmente </a:t>
            </a:r>
            <a:r>
              <a:rPr lang="es-MX" sz="2800" dirty="0" smtClean="0">
                <a:solidFill>
                  <a:srgbClr val="090971"/>
                </a:solidFill>
              </a:rPr>
              <a:t>el niño (a) enfoca </a:t>
            </a:r>
            <a:r>
              <a:rPr lang="es-MX" sz="2800" dirty="0" smtClean="0">
                <a:solidFill>
                  <a:srgbClr val="090971"/>
                </a:solidFill>
              </a:rPr>
              <a:t>su    </a:t>
            </a:r>
          </a:p>
          <a:p>
            <a:r>
              <a:rPr lang="es-MX" sz="2800" dirty="0" smtClean="0">
                <a:solidFill>
                  <a:srgbClr val="090971"/>
                </a:solidFill>
              </a:rPr>
              <a:t> </a:t>
            </a:r>
            <a:r>
              <a:rPr lang="es-MX" sz="2800" dirty="0" smtClean="0">
                <a:solidFill>
                  <a:srgbClr val="090971"/>
                </a:solidFill>
              </a:rPr>
              <a:t>  </a:t>
            </a:r>
            <a:r>
              <a:rPr lang="es-MX" sz="2800" dirty="0" smtClean="0">
                <a:solidFill>
                  <a:srgbClr val="090971"/>
                </a:solidFill>
              </a:rPr>
              <a:t>malestar </a:t>
            </a:r>
            <a:r>
              <a:rPr lang="es-MX" sz="2800" dirty="0" smtClean="0">
                <a:solidFill>
                  <a:srgbClr val="090971"/>
                </a:solidFill>
              </a:rPr>
              <a:t>en ella</a:t>
            </a:r>
          </a:p>
          <a:p>
            <a:pPr>
              <a:buFont typeface="Wingdings" pitchFamily="2" charset="2"/>
              <a:buChar char="§"/>
            </a:pPr>
            <a:endParaRPr lang="es-MX" sz="28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90971"/>
                </a:solidFill>
              </a:rPr>
              <a:t> Ella duda de si misma</a:t>
            </a:r>
            <a:endParaRPr lang="es-MX" sz="2800" dirty="0"/>
          </a:p>
        </p:txBody>
      </p:sp>
      <p:sp>
        <p:nvSpPr>
          <p:cNvPr id="5" name="4 Rectángulo"/>
          <p:cNvSpPr/>
          <p:nvPr/>
        </p:nvSpPr>
        <p:spPr>
          <a:xfrm>
            <a:off x="8460828" y="6274676"/>
            <a:ext cx="493986" cy="4099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10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0885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774" y="763921"/>
            <a:ext cx="5408468" cy="1325563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090971"/>
                </a:solidFill>
              </a:rPr>
              <a:t>SINTOMAS:</a:t>
            </a:r>
            <a:r>
              <a:rPr lang="es-MX" sz="6000" dirty="0" smtClean="0">
                <a:solidFill>
                  <a:srgbClr val="090971"/>
                </a:solidFill>
              </a:rPr>
              <a:t/>
            </a:r>
            <a:br>
              <a:rPr lang="es-MX" sz="6000" dirty="0" smtClean="0">
                <a:solidFill>
                  <a:srgbClr val="090971"/>
                </a:solidFill>
              </a:rPr>
            </a:br>
            <a:r>
              <a:rPr lang="es-MX" sz="5300" dirty="0"/>
              <a:t/>
            </a:r>
            <a:br>
              <a:rPr lang="es-MX" sz="5300" dirty="0"/>
            </a:br>
            <a:endParaRPr lang="es-MX" sz="2800" dirty="0"/>
          </a:p>
        </p:txBody>
      </p:sp>
      <p:sp>
        <p:nvSpPr>
          <p:cNvPr id="4" name="Rectángulo 3"/>
          <p:cNvSpPr/>
          <p:nvPr/>
        </p:nvSpPr>
        <p:spPr>
          <a:xfrm>
            <a:off x="7849293" y="6282531"/>
            <a:ext cx="635924" cy="197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408326" y="5961424"/>
            <a:ext cx="197427" cy="197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580993"/>
            <a:ext cx="1272434" cy="1093076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67862" y="1807780"/>
            <a:ext cx="8113985" cy="1261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 smtClean="0">
                <a:solidFill>
                  <a:srgbClr val="090971"/>
                </a:solidFill>
              </a:rPr>
              <a:t>a) Dificultad </a:t>
            </a:r>
            <a:r>
              <a:rPr lang="es-MX" sz="2400" dirty="0" smtClean="0">
                <a:solidFill>
                  <a:srgbClr val="090971"/>
                </a:solidFill>
              </a:rPr>
              <a:t>en aceptar o buscar afecto o contacto físico</a:t>
            </a:r>
          </a:p>
          <a:p>
            <a:endParaRPr lang="es-MX" sz="2000" dirty="0" smtClean="0">
              <a:solidFill>
                <a:srgbClr val="090971"/>
              </a:solidFill>
            </a:endParaRP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endParaRPr lang="es-MX" sz="2400" dirty="0">
              <a:solidFill>
                <a:srgbClr val="09097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11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788276" y="2501461"/>
            <a:ext cx="6842235" cy="221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Rechazan </a:t>
            </a:r>
            <a:r>
              <a:rPr lang="es-MX" sz="2400" dirty="0" smtClean="0">
                <a:solidFill>
                  <a:srgbClr val="090971"/>
                </a:solidFill>
              </a:rPr>
              <a:t>los sentimientos amorosos en especial de la </a:t>
            </a:r>
            <a:r>
              <a:rPr lang="es-MX" sz="2400" b="1" i="1" dirty="0" smtClean="0">
                <a:solidFill>
                  <a:srgbClr val="090971"/>
                </a:solidFill>
              </a:rPr>
              <a:t>madre</a:t>
            </a:r>
            <a:r>
              <a:rPr lang="es-MX" sz="2400" dirty="0" smtClean="0">
                <a:solidFill>
                  <a:srgbClr val="090971"/>
                </a:solidFill>
              </a:rPr>
              <a:t> y/o padre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Abrazos, cosquillas</a:t>
            </a:r>
          </a:p>
          <a:p>
            <a:endParaRPr lang="es-MX" sz="2000" dirty="0" smtClean="0">
              <a:solidFill>
                <a:srgbClr val="090971"/>
              </a:solidFill>
            </a:endParaRPr>
          </a:p>
          <a:p>
            <a:endParaRPr lang="es-MX" sz="2000" dirty="0" smtClean="0">
              <a:solidFill>
                <a:srgbClr val="090971"/>
              </a:solidFill>
            </a:endParaRPr>
          </a:p>
          <a:p>
            <a:r>
              <a:rPr lang="es-MX" sz="2400" dirty="0" smtClean="0">
                <a:solidFill>
                  <a:srgbClr val="090971"/>
                </a:solidFill>
              </a:rPr>
              <a:t>	</a:t>
            </a:r>
            <a:r>
              <a:rPr lang="es-MX" sz="2400" dirty="0" smtClean="0">
                <a:solidFill>
                  <a:srgbClr val="090971"/>
                </a:solidFill>
              </a:rPr>
              <a:t>       </a:t>
            </a:r>
            <a:r>
              <a:rPr lang="es-MX" sz="2400" i="1" dirty="0" smtClean="0">
                <a:solidFill>
                  <a:srgbClr val="090971"/>
                </a:solidFill>
                <a:latin typeface="Book Antiqua" pitchFamily="18" charset="0"/>
              </a:rPr>
              <a:t>Cariñosos </a:t>
            </a:r>
            <a:r>
              <a:rPr lang="es-MX" sz="2400" i="1" dirty="0" smtClean="0">
                <a:solidFill>
                  <a:srgbClr val="090971"/>
                </a:solidFill>
                <a:latin typeface="Book Antiqua" pitchFamily="18" charset="0"/>
              </a:rPr>
              <a:t>con extraños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7558" y="1177159"/>
            <a:ext cx="6347714" cy="1320800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090971"/>
                </a:solidFill>
              </a:rPr>
              <a:t>b) Necesidad de control</a:t>
            </a:r>
            <a:br>
              <a:rPr lang="es-MX" sz="2400" dirty="0" smtClean="0">
                <a:solidFill>
                  <a:srgbClr val="090971"/>
                </a:solidFill>
              </a:rPr>
            </a:br>
            <a:endParaRPr lang="es-MX" sz="2400" dirty="0">
              <a:solidFill>
                <a:srgbClr val="09097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51035" y="2091558"/>
            <a:ext cx="4939862" cy="1723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Desafiantes con las normas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Dificultad de </a:t>
            </a:r>
            <a:r>
              <a:rPr lang="es-MX" sz="2400" dirty="0" err="1" smtClean="0">
                <a:solidFill>
                  <a:srgbClr val="090971"/>
                </a:solidFill>
              </a:rPr>
              <a:t>empatizar</a:t>
            </a:r>
            <a:r>
              <a:rPr lang="es-MX" sz="2400" dirty="0" smtClean="0">
                <a:solidFill>
                  <a:srgbClr val="090971"/>
                </a:solidFill>
              </a:rPr>
              <a:t> con los demás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Mandones, disconformes</a:t>
            </a:r>
            <a:endParaRPr lang="es-MX" sz="2400" dirty="0">
              <a:solidFill>
                <a:srgbClr val="090971"/>
              </a:solidFill>
            </a:endParaRPr>
          </a:p>
        </p:txBody>
      </p:sp>
      <p:pic>
        <p:nvPicPr>
          <p:cNvPr id="7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17" y="5307725"/>
            <a:ext cx="1272434" cy="109307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530771" y="1371601"/>
            <a:ext cx="634771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c) Problemas de rabia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77612" y="2049518"/>
            <a:ext cx="6647795" cy="1960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Explosiones en forma de rabieta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Buscan enfadar ó frustrar a los demás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C</a:t>
            </a:r>
            <a:r>
              <a:rPr lang="es-MX" sz="2400" dirty="0" smtClean="0">
                <a:solidFill>
                  <a:srgbClr val="090971"/>
                </a:solidFill>
              </a:rPr>
              <a:t>onductas pasivo-agresivas</a:t>
            </a:r>
            <a:endParaRPr lang="es-MX" sz="2400" dirty="0">
              <a:solidFill>
                <a:srgbClr val="090971"/>
              </a:solidFill>
            </a:endParaRPr>
          </a:p>
        </p:txBody>
      </p:sp>
      <p:pic>
        <p:nvPicPr>
          <p:cNvPr id="5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17" y="5307725"/>
            <a:ext cx="1272434" cy="109307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541281" y="783022"/>
            <a:ext cx="634771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noProof="0" dirty="0" smtClean="0">
                <a:solidFill>
                  <a:srgbClr val="090971"/>
                </a:solidFill>
                <a:latin typeface="+mj-lt"/>
                <a:ea typeface="+mj-ea"/>
                <a:cs typeface="+mj-cs"/>
              </a:rPr>
              <a:t>d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Conciencia poco desarrollada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45931" y="2343806"/>
            <a:ext cx="7504386" cy="1723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No tiene remordimientos, ni arrepentimiento, ni culpa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Mienten, roban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Pueden ser crueles con los animales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Atracción por el fuego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En algunos casos ausentes.</a:t>
            </a:r>
            <a:endParaRPr lang="es-MX" sz="2400" dirty="0">
              <a:solidFill>
                <a:srgbClr val="090971"/>
              </a:solidFill>
            </a:endParaRPr>
          </a:p>
        </p:txBody>
      </p:sp>
      <p:pic>
        <p:nvPicPr>
          <p:cNvPr id="7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528442"/>
            <a:ext cx="1272434" cy="109307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9392" y="924911"/>
            <a:ext cx="634771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 smtClean="0">
                <a:solidFill>
                  <a:srgbClr val="090971"/>
                </a:solidFill>
                <a:latin typeface="+mj-lt"/>
                <a:ea typeface="+mj-ea"/>
                <a:cs typeface="+mj-cs"/>
              </a:rPr>
              <a:t>e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Problema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confianza mutua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93683" y="1429408"/>
            <a:ext cx="7756633" cy="8198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No confían en sus padres y los padres no pueden </a:t>
            </a:r>
          </a:p>
          <a:p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 confiar en ellos</a:t>
            </a:r>
          </a:p>
        </p:txBody>
      </p:sp>
      <p:pic>
        <p:nvPicPr>
          <p:cNvPr id="5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528442"/>
            <a:ext cx="1272434" cy="109307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15</a:t>
            </a:r>
            <a:endParaRPr lang="es-MX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1792" y="2643353"/>
            <a:ext cx="634771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 smtClean="0">
                <a:solidFill>
                  <a:srgbClr val="090971"/>
                </a:solidFill>
                <a:latin typeface="+mj-lt"/>
                <a:ea typeface="+mj-ea"/>
                <a:cs typeface="+mj-cs"/>
              </a:rPr>
              <a:t>f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Conductas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pasivo-agresivas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026" y="3804745"/>
            <a:ext cx="634771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noProof="0" dirty="0" smtClean="0">
                <a:solidFill>
                  <a:srgbClr val="090971"/>
                </a:solidFill>
                <a:latin typeface="+mj-lt"/>
                <a:ea typeface="+mj-ea"/>
                <a:cs typeface="+mj-cs"/>
              </a:rPr>
              <a:t>g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Problemas de aprendizaje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730469" y="1723696"/>
            <a:ext cx="6347714" cy="10195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600" dirty="0" smtClean="0">
                <a:solidFill>
                  <a:srgbClr val="090971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En lo orgánico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09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909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528442"/>
            <a:ext cx="1272434" cy="10930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966950" y="2490951"/>
            <a:ext cx="6842235" cy="230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090971"/>
                </a:solidFill>
              </a:rPr>
              <a:t> </a:t>
            </a:r>
            <a:r>
              <a:rPr lang="es-MX" sz="2000" dirty="0" smtClean="0">
                <a:solidFill>
                  <a:srgbClr val="090971"/>
                </a:solidFill>
              </a:rPr>
              <a:t> </a:t>
            </a:r>
            <a:r>
              <a:rPr lang="es-MX" sz="2400" dirty="0" smtClean="0">
                <a:solidFill>
                  <a:srgbClr val="090971"/>
                </a:solidFill>
              </a:rPr>
              <a:t>Problemas de </a:t>
            </a:r>
            <a:r>
              <a:rPr lang="es-MX" sz="2400" dirty="0" smtClean="0">
                <a:solidFill>
                  <a:srgbClr val="090971"/>
                </a:solidFill>
              </a:rPr>
              <a:t>sueño</a:t>
            </a:r>
          </a:p>
          <a:p>
            <a:pPr lvl="0" defTabSz="457200">
              <a:spcBef>
                <a:spcPct val="0"/>
              </a:spcBef>
              <a:defRPr/>
            </a:pPr>
            <a:endParaRPr lang="es-MX" sz="2400" dirty="0" smtClean="0">
              <a:solidFill>
                <a:srgbClr val="090971"/>
              </a:solidFill>
            </a:endParaRPr>
          </a:p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090971"/>
                </a:solidFill>
              </a:rPr>
              <a:t> Tensión </a:t>
            </a:r>
            <a:r>
              <a:rPr lang="es-MX" sz="2400" dirty="0" smtClean="0">
                <a:solidFill>
                  <a:srgbClr val="090971"/>
                </a:solidFill>
              </a:rPr>
              <a:t>corporal </a:t>
            </a:r>
            <a:r>
              <a:rPr lang="es-MX" sz="2400" dirty="0" smtClean="0">
                <a:solidFill>
                  <a:srgbClr val="090971"/>
                </a:solidFill>
              </a:rPr>
              <a:t>crónica</a:t>
            </a:r>
          </a:p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090971"/>
              </a:solidFill>
            </a:endParaRPr>
          </a:p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090971"/>
                </a:solidFill>
              </a:rPr>
              <a:t> Alta </a:t>
            </a:r>
            <a:r>
              <a:rPr lang="es-MX" sz="2400" dirty="0" smtClean="0">
                <a:solidFill>
                  <a:srgbClr val="090971"/>
                </a:solidFill>
              </a:rPr>
              <a:t>tolerancia al </a:t>
            </a:r>
            <a:r>
              <a:rPr lang="es-MX" sz="2400" dirty="0" smtClean="0">
                <a:solidFill>
                  <a:srgbClr val="090971"/>
                </a:solidFill>
              </a:rPr>
              <a:t>dolor</a:t>
            </a:r>
          </a:p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090971"/>
              </a:solidFill>
            </a:endParaRPr>
          </a:p>
          <a:p>
            <a:pPr lvl="0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090971"/>
                </a:solidFill>
              </a:rPr>
              <a:t> Alteraciones </a:t>
            </a:r>
            <a:r>
              <a:rPr lang="es-MX" sz="2400" dirty="0" smtClean="0">
                <a:solidFill>
                  <a:srgbClr val="090971"/>
                </a:solidFill>
              </a:rPr>
              <a:t>en la alimentación</a:t>
            </a:r>
            <a:endParaRPr lang="es-MX" sz="2400" dirty="0" smtClean="0">
              <a:solidFill>
                <a:srgbClr val="09097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429297" y="6201104"/>
            <a:ext cx="525517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16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8276" y="1710449"/>
            <a:ext cx="7378262" cy="400718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090971"/>
                </a:solidFill>
              </a:rPr>
              <a:t>Hay un </a:t>
            </a:r>
            <a:r>
              <a:rPr lang="es-MX" sz="3200" b="1" i="1" dirty="0" smtClean="0">
                <a:solidFill>
                  <a:srgbClr val="090971"/>
                </a:solidFill>
              </a:rPr>
              <a:t>riesgo mayor: </a:t>
            </a:r>
            <a:r>
              <a:rPr lang="es-MX" sz="3200" dirty="0" smtClean="0">
                <a:solidFill>
                  <a:srgbClr val="090971"/>
                </a:solidFill>
              </a:rPr>
              <a:t>los niños que no presentan síntomas agresivos, que son excesivamente independientes, no protestan, no pelean, no necesitan a nadie con quien jugar, etc.</a:t>
            </a:r>
            <a:r>
              <a:rPr lang="es-MX" dirty="0">
                <a:solidFill>
                  <a:srgbClr val="090971"/>
                </a:solidFill>
              </a:rPr>
              <a:t/>
            </a:r>
            <a:br>
              <a:rPr lang="es-MX" dirty="0">
                <a:solidFill>
                  <a:srgbClr val="090971"/>
                </a:solidFill>
              </a:rPr>
            </a:br>
            <a:endParaRPr lang="es-MX" dirty="0">
              <a:solidFill>
                <a:srgbClr val="09097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49293" y="6282531"/>
            <a:ext cx="635924" cy="197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8273243" y="6268172"/>
            <a:ext cx="311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8376745" y="6264166"/>
            <a:ext cx="578069" cy="42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17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5089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9150" y="2142457"/>
            <a:ext cx="7651865" cy="2019366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s-MX" altLang="es-MX" sz="2400" b="1" dirty="0" smtClean="0">
                <a:solidFill>
                  <a:srgbClr val="090971"/>
                </a:solidFill>
              </a:rPr>
              <a:t>TERAPIA DE CONTENCION PARA EL TRASTORNO REACTIVO DE LA VINCULACION, EN ADOPCION Y OTROS CASOS. </a:t>
            </a:r>
            <a:endParaRPr lang="es-MX" altLang="es-MX" sz="2000" b="1" dirty="0">
              <a:solidFill>
                <a:srgbClr val="09097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3076" y="5435048"/>
            <a:ext cx="3160914" cy="615143"/>
          </a:xfrm>
        </p:spPr>
        <p:txBody>
          <a:bodyPr>
            <a:noAutofit/>
          </a:bodyPr>
          <a:lstStyle/>
          <a:p>
            <a:r>
              <a:rPr lang="es-MX" sz="1600" b="1" dirty="0" smtClean="0">
                <a:solidFill>
                  <a:srgbClr val="090971"/>
                </a:solidFill>
              </a:rPr>
              <a:t>Dra. MA. LUISA RIVERA GARCIA</a:t>
            </a:r>
          </a:p>
          <a:p>
            <a:r>
              <a:rPr lang="es-MX" sz="1600" b="1" dirty="0" smtClean="0">
                <a:solidFill>
                  <a:srgbClr val="090971"/>
                </a:solidFill>
              </a:rPr>
              <a:t>Psicoanalista</a:t>
            </a:r>
            <a:endParaRPr lang="es-MX" sz="1600" b="1" dirty="0">
              <a:solidFill>
                <a:srgbClr val="090971"/>
              </a:solidFill>
            </a:endParaRPr>
          </a:p>
        </p:txBody>
      </p:sp>
      <p:pic>
        <p:nvPicPr>
          <p:cNvPr id="5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34" y="5293214"/>
            <a:ext cx="1313793" cy="1128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878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311" y="434756"/>
            <a:ext cx="7337262" cy="1325563"/>
          </a:xfrm>
        </p:spPr>
        <p:txBody>
          <a:bodyPr>
            <a:normAutofit fontScale="90000"/>
          </a:bodyPr>
          <a:lstStyle/>
          <a:p>
            <a:r>
              <a:rPr lang="es-MX" sz="4400" dirty="0" smtClean="0">
                <a:solidFill>
                  <a:srgbClr val="090971"/>
                </a:solidFill>
              </a:rPr>
              <a:t/>
            </a:r>
            <a:br>
              <a:rPr lang="es-MX" sz="4400" dirty="0" smtClean="0">
                <a:solidFill>
                  <a:srgbClr val="090971"/>
                </a:solidFill>
              </a:rPr>
            </a:br>
            <a:r>
              <a:rPr lang="es-MX" sz="4000" dirty="0" smtClean="0">
                <a:solidFill>
                  <a:srgbClr val="090971"/>
                </a:solidFill>
              </a:rPr>
              <a:t>TRATAMIENTO</a:t>
            </a:r>
            <a:br>
              <a:rPr lang="es-MX" sz="4000" dirty="0" smtClean="0">
                <a:solidFill>
                  <a:srgbClr val="090971"/>
                </a:solidFill>
              </a:rPr>
            </a:br>
            <a:r>
              <a:rPr lang="es-MX" sz="4400" dirty="0" smtClean="0">
                <a:solidFill>
                  <a:srgbClr val="090971"/>
                </a:solidFill>
              </a:rPr>
              <a:t/>
            </a:r>
            <a:br>
              <a:rPr lang="es-MX" sz="4400" dirty="0" smtClean="0">
                <a:solidFill>
                  <a:srgbClr val="090971"/>
                </a:solidFill>
              </a:rPr>
            </a:br>
            <a:r>
              <a:rPr lang="es-MX" sz="4000" dirty="0" smtClean="0">
                <a:solidFill>
                  <a:srgbClr val="090971"/>
                </a:solidFill>
              </a:rPr>
              <a:t>Terapia de Contención </a:t>
            </a:r>
            <a:r>
              <a:rPr lang="es-MX" sz="6000" dirty="0" smtClean="0">
                <a:solidFill>
                  <a:srgbClr val="090971"/>
                </a:solidFill>
              </a:rPr>
              <a:t/>
            </a:r>
            <a:br>
              <a:rPr lang="es-MX" sz="6000" dirty="0" smtClean="0">
                <a:solidFill>
                  <a:srgbClr val="090971"/>
                </a:solidFill>
              </a:rPr>
            </a:br>
            <a:r>
              <a:rPr lang="es-MX" sz="5300" dirty="0"/>
              <a:t/>
            </a:r>
            <a:br>
              <a:rPr lang="es-MX" sz="5300" dirty="0"/>
            </a:br>
            <a:endParaRPr lang="es-MX" sz="2800" dirty="0"/>
          </a:p>
        </p:txBody>
      </p:sp>
      <p:sp>
        <p:nvSpPr>
          <p:cNvPr id="4" name="Rectángulo 3"/>
          <p:cNvSpPr/>
          <p:nvPr/>
        </p:nvSpPr>
        <p:spPr>
          <a:xfrm>
            <a:off x="7849293" y="6282531"/>
            <a:ext cx="635924" cy="197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8173490" y="6469568"/>
            <a:ext cx="311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472965" y="2753709"/>
            <a:ext cx="6884275" cy="1975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Trata directamente con el vínculo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Y genera el apego necesario para la vida</a:t>
            </a:r>
            <a:endParaRPr lang="es-MX" sz="2400" dirty="0">
              <a:solidFill>
                <a:srgbClr val="09097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59876" y="5218414"/>
            <a:ext cx="640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90971"/>
                </a:solidFill>
              </a:rPr>
              <a:t>DESDE LOS PRIMEROS MESES HASTA LOS 10 AÑOS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8376745" y="6306208"/>
            <a:ext cx="578069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18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581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693682" y="1755229"/>
            <a:ext cx="7262649" cy="365760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90971"/>
                </a:solidFill>
              </a:rPr>
              <a:t>El </a:t>
            </a:r>
            <a:r>
              <a:rPr lang="es-MX" b="1" dirty="0" smtClean="0">
                <a:solidFill>
                  <a:srgbClr val="090971"/>
                </a:solidFill>
              </a:rPr>
              <a:t>abrazo de contención </a:t>
            </a:r>
            <a:r>
              <a:rPr lang="es-MX" dirty="0" smtClean="0">
                <a:solidFill>
                  <a:srgbClr val="090971"/>
                </a:solidFill>
              </a:rPr>
              <a:t>(incluso forzado) permite expresar toda su ira, decepción, tristeza, miedo, en los brazos de los padres de acogida para llegar al </a:t>
            </a:r>
            <a:r>
              <a:rPr lang="es-MX" b="1" i="1" dirty="0" smtClean="0">
                <a:solidFill>
                  <a:srgbClr val="090971"/>
                </a:solidFill>
              </a:rPr>
              <a:t>amor.</a:t>
            </a:r>
            <a:endParaRPr lang="es-MX" b="1" i="1" dirty="0">
              <a:solidFill>
                <a:srgbClr val="09097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324193" y="6201104"/>
            <a:ext cx="630621" cy="483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5725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440" y="1266268"/>
            <a:ext cx="7033540" cy="1325563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090971"/>
                </a:solidFill>
              </a:rPr>
              <a:t>TRABAJO CON LOS PADRES:</a:t>
            </a:r>
            <a:r>
              <a:rPr lang="es-MX" sz="3200" dirty="0">
                <a:solidFill>
                  <a:srgbClr val="090971"/>
                </a:solidFill>
              </a:rPr>
              <a:t/>
            </a:r>
            <a:br>
              <a:rPr lang="es-MX" sz="3200" dirty="0">
                <a:solidFill>
                  <a:srgbClr val="090971"/>
                </a:solidFill>
              </a:rPr>
            </a:br>
            <a:endParaRPr lang="es-MX" sz="3200" dirty="0"/>
          </a:p>
        </p:txBody>
      </p:sp>
      <p:pic>
        <p:nvPicPr>
          <p:cNvPr id="6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998483" y="1902373"/>
            <a:ext cx="7104993" cy="2963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Reconocer y elaborar sus propias dificultades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Escucha inteligente</a:t>
            </a:r>
          </a:p>
          <a:p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Empatía</a:t>
            </a:r>
            <a:endParaRPr lang="es-MX" sz="2400" dirty="0">
              <a:solidFill>
                <a:srgbClr val="09097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492359" y="6222126"/>
            <a:ext cx="430924" cy="451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496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0924" y="1114096"/>
            <a:ext cx="6347714" cy="872359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090971"/>
                </a:solidFill>
              </a:rPr>
              <a:t>TRABAJO CON EL NIÑO (A):</a:t>
            </a:r>
            <a:endParaRPr lang="es-MX" sz="2800" dirty="0">
              <a:solidFill>
                <a:srgbClr val="09097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83476" y="2144109"/>
            <a:ext cx="7830207" cy="2543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Evaluar dimensión del trastorno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Explicar en que consiste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Alentarlo a hablar de sus sentimientos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90971"/>
                </a:solidFill>
              </a:rPr>
              <a:t> Pasar por la palabra lo que le disgusta, no golpes.</a:t>
            </a:r>
            <a:endParaRPr lang="es-MX" sz="2400" dirty="0">
              <a:solidFill>
                <a:srgbClr val="090971"/>
              </a:solidFill>
            </a:endParaRPr>
          </a:p>
        </p:txBody>
      </p:sp>
      <p:pic>
        <p:nvPicPr>
          <p:cNvPr id="4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439807" y="6285186"/>
            <a:ext cx="515007" cy="399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21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2964" y="2175642"/>
            <a:ext cx="8113987" cy="1320800"/>
          </a:xfrm>
        </p:spPr>
        <p:txBody>
          <a:bodyPr>
            <a:noAutofit/>
          </a:bodyPr>
          <a:lstStyle/>
          <a:p>
            <a:r>
              <a:rPr lang="es-MX" sz="4000" dirty="0" smtClean="0">
                <a:solidFill>
                  <a:srgbClr val="090971"/>
                </a:solidFill>
              </a:rPr>
              <a:t>Solo después de expresar la rabia, el dolor, el resentimiento, se puede pasar al </a:t>
            </a:r>
            <a:r>
              <a:rPr lang="es-MX" sz="4000" b="1" i="1" dirty="0" smtClean="0">
                <a:solidFill>
                  <a:srgbClr val="090971"/>
                </a:solidFill>
              </a:rPr>
              <a:t>amor.</a:t>
            </a:r>
            <a:endParaRPr lang="es-MX" sz="4000" b="1" i="1" dirty="0">
              <a:solidFill>
                <a:srgbClr val="090971"/>
              </a:solidFill>
            </a:endParaRPr>
          </a:p>
        </p:txBody>
      </p:sp>
      <p:pic>
        <p:nvPicPr>
          <p:cNvPr id="3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450317" y="6222124"/>
            <a:ext cx="504497" cy="462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7557" y="2028497"/>
            <a:ext cx="7788167" cy="13208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090971"/>
                </a:solidFill>
              </a:rPr>
              <a:t>La </a:t>
            </a:r>
            <a:r>
              <a:rPr lang="es-MX" sz="3200" b="1" i="1" dirty="0" smtClean="0">
                <a:solidFill>
                  <a:srgbClr val="090971"/>
                </a:solidFill>
              </a:rPr>
              <a:t>terapia de contención </a:t>
            </a:r>
            <a:r>
              <a:rPr lang="es-MX" sz="3200" dirty="0" smtClean="0">
                <a:solidFill>
                  <a:srgbClr val="090971"/>
                </a:solidFill>
              </a:rPr>
              <a:t>como acceso a la confortación emocional, entre dos seres que se quieren y que ningún otro tipo de terapia </a:t>
            </a:r>
            <a:r>
              <a:rPr lang="es-MX" sz="3200" dirty="0" smtClean="0">
                <a:solidFill>
                  <a:srgbClr val="090971"/>
                </a:solidFill>
              </a:rPr>
              <a:t>ofrece. </a:t>
            </a:r>
            <a:endParaRPr lang="es-MX" sz="3200" dirty="0">
              <a:solidFill>
                <a:srgbClr val="090971"/>
              </a:solidFill>
            </a:endParaRPr>
          </a:p>
        </p:txBody>
      </p:sp>
      <p:pic>
        <p:nvPicPr>
          <p:cNvPr id="3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3321269" y="5791200"/>
            <a:ext cx="485577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rgbClr val="090971"/>
                </a:solidFill>
              </a:rPr>
              <a:t>https://www.facebook.com/FamiliayAdopcion</a:t>
            </a:r>
            <a:endParaRPr lang="es-MX" dirty="0">
              <a:solidFill>
                <a:srgbClr val="09097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439807" y="6232634"/>
            <a:ext cx="515007" cy="451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1444" y="2193636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>
                <a:solidFill>
                  <a:srgbClr val="090971"/>
                </a:solidFill>
              </a:rPr>
              <a:t>Trastorno reactivo de vinculación </a:t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/>
            </a:r>
            <a:br>
              <a:rPr lang="es-MX" sz="3200" dirty="0" smtClean="0">
                <a:solidFill>
                  <a:srgbClr val="090971"/>
                </a:solidFill>
              </a:rPr>
            </a:br>
            <a:r>
              <a:rPr lang="es-MX" sz="3200" dirty="0" smtClean="0">
                <a:solidFill>
                  <a:srgbClr val="090971"/>
                </a:solidFill>
              </a:rPr>
              <a:t> ¿De que hablamos?</a:t>
            </a:r>
            <a:endParaRPr lang="es-MX" sz="3200" dirty="0">
              <a:solidFill>
                <a:srgbClr val="09097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572500" y="6060354"/>
            <a:ext cx="477982" cy="187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73" y="5507421"/>
            <a:ext cx="1358078" cy="116664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477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6405" y="595149"/>
            <a:ext cx="7824356" cy="51435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es-MX" sz="3600" dirty="0" smtClean="0">
                <a:solidFill>
                  <a:srgbClr val="090971"/>
                </a:solidFill>
              </a:rPr>
              <a:t>VINCULO</a:t>
            </a:r>
          </a:p>
          <a:p>
            <a:pPr marL="742950" indent="-742950" algn="ctr">
              <a:buNone/>
            </a:pPr>
            <a:endParaRPr lang="es-MX" sz="4000" b="1" dirty="0" smtClean="0">
              <a:solidFill>
                <a:srgbClr val="090971"/>
              </a:solidFill>
            </a:endParaRPr>
          </a:p>
        </p:txBody>
      </p:sp>
      <p:pic>
        <p:nvPicPr>
          <p:cNvPr id="7" name="Picture 2" descr="Resultado de imagen para LOGOTIPO PREK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917" y="5580993"/>
            <a:ext cx="1272434" cy="1093076"/>
          </a:xfrm>
          <a:prstGeom prst="rect">
            <a:avLst/>
          </a:prstGeom>
          <a:noFill/>
        </p:spPr>
      </p:pic>
      <p:pic>
        <p:nvPicPr>
          <p:cNvPr id="5" name="vinculo entre madre e hij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25518" y="1697421"/>
            <a:ext cx="7514896" cy="376795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795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1338" y="1225169"/>
            <a:ext cx="6347714" cy="3880773"/>
          </a:xfrm>
        </p:spPr>
        <p:txBody>
          <a:bodyPr>
            <a:normAutofit fontScale="92500"/>
          </a:bodyPr>
          <a:lstStyle/>
          <a:p>
            <a:pPr marL="742950" indent="-742950"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3600" dirty="0" smtClean="0">
                <a:solidFill>
                  <a:srgbClr val="090971"/>
                </a:solidFill>
              </a:rPr>
              <a:t>Relación estrecha de confianza</a:t>
            </a:r>
            <a:endParaRPr lang="es-MX" sz="3500" dirty="0" smtClean="0">
              <a:solidFill>
                <a:srgbClr val="090971"/>
              </a:solidFill>
            </a:endParaRPr>
          </a:p>
          <a:p>
            <a:pPr marL="742950" indent="-742950"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3600" dirty="0" smtClean="0">
                <a:solidFill>
                  <a:srgbClr val="090971"/>
                </a:solidFill>
              </a:rPr>
              <a:t>Fluir en el dar y recibir afecto</a:t>
            </a:r>
          </a:p>
          <a:p>
            <a:pPr marL="742950" indent="-742950">
              <a:buClr>
                <a:srgbClr val="090971"/>
              </a:buClr>
              <a:buNone/>
            </a:pPr>
            <a:endParaRPr lang="es-MX" sz="3600" dirty="0" smtClean="0">
              <a:solidFill>
                <a:srgbClr val="090971"/>
              </a:solidFill>
            </a:endParaRPr>
          </a:p>
          <a:p>
            <a:pPr marL="742950" indent="-742950">
              <a:buClr>
                <a:srgbClr val="090971"/>
              </a:buClr>
              <a:buFont typeface="Wingdings" pitchFamily="2" charset="2"/>
              <a:buChar char="§"/>
            </a:pPr>
            <a:r>
              <a:rPr lang="es-MX" sz="3600" dirty="0" smtClean="0">
                <a:solidFill>
                  <a:srgbClr val="090971"/>
                </a:solidFill>
              </a:rPr>
              <a:t>Establece </a:t>
            </a:r>
            <a:r>
              <a:rPr lang="es-MX" sz="3600" u="sng" dirty="0" smtClean="0">
                <a:solidFill>
                  <a:srgbClr val="090971"/>
                </a:solidFill>
              </a:rPr>
              <a:t>confianza básica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4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17" y="5580993"/>
            <a:ext cx="1272434" cy="10930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714703" y="819807"/>
            <a:ext cx="634771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>
                <a:solidFill>
                  <a:srgbClr val="090971"/>
                </a:solidFill>
              </a:rPr>
              <a:t>PRIMERAS OBSERVACIONES</a:t>
            </a:r>
            <a:br>
              <a:rPr lang="es-MX" sz="4000" dirty="0" smtClean="0">
                <a:solidFill>
                  <a:srgbClr val="090971"/>
                </a:solidFill>
              </a:rPr>
            </a:br>
            <a:r>
              <a:rPr lang="es-MX" b="1" dirty="0" smtClean="0">
                <a:solidFill>
                  <a:srgbClr val="090971"/>
                </a:solidFill>
              </a:rPr>
              <a:t/>
            </a:r>
            <a:br>
              <a:rPr lang="es-MX" b="1" dirty="0" smtClean="0">
                <a:solidFill>
                  <a:srgbClr val="090971"/>
                </a:solidFill>
              </a:rPr>
            </a:br>
            <a:endParaRPr lang="es-MX" b="1" dirty="0">
              <a:solidFill>
                <a:srgbClr val="09097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56138" y="2144110"/>
            <a:ext cx="6232634" cy="2280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es-MX" sz="28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90971"/>
                </a:solidFill>
              </a:rPr>
              <a:t> Adopciones internacionales</a:t>
            </a:r>
          </a:p>
          <a:p>
            <a:endParaRPr lang="es-MX" sz="28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90971"/>
                </a:solidFill>
              </a:rPr>
              <a:t> Adopciones en general</a:t>
            </a:r>
          </a:p>
          <a:p>
            <a:endParaRPr lang="es-MX" sz="2800" dirty="0" smtClean="0">
              <a:solidFill>
                <a:srgbClr val="09097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90971"/>
                </a:solidFill>
              </a:rPr>
              <a:t> Familias biológicas en donde alguna   </a:t>
            </a:r>
          </a:p>
          <a:p>
            <a:r>
              <a:rPr lang="es-MX" sz="2800" dirty="0" smtClean="0">
                <a:solidFill>
                  <a:srgbClr val="090971"/>
                </a:solidFill>
              </a:rPr>
              <a:t>  circunstancia dificulta el vínculo y  </a:t>
            </a:r>
          </a:p>
          <a:p>
            <a:r>
              <a:rPr lang="es-MX" sz="2800" dirty="0" smtClean="0">
                <a:solidFill>
                  <a:srgbClr val="090971"/>
                </a:solidFill>
              </a:rPr>
              <a:t>  el apego.</a:t>
            </a:r>
            <a:endParaRPr lang="es-MX" sz="2800" dirty="0">
              <a:solidFill>
                <a:srgbClr val="090971"/>
              </a:solidFill>
            </a:endParaRPr>
          </a:p>
        </p:txBody>
      </p:sp>
      <p:pic>
        <p:nvPicPr>
          <p:cNvPr id="8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17" y="5580993"/>
            <a:ext cx="1272434" cy="10930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2648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090" y="1765750"/>
            <a:ext cx="7886700" cy="2980747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090971"/>
                </a:solidFill>
              </a:rPr>
              <a:t>Tiene relación con experiencias de separación o traumáticas en la primera infancia.</a:t>
            </a:r>
            <a:br>
              <a:rPr lang="es-MX" dirty="0" smtClean="0">
                <a:solidFill>
                  <a:srgbClr val="090971"/>
                </a:solidFill>
              </a:rPr>
            </a:br>
            <a:r>
              <a:rPr lang="es-MX" dirty="0" smtClean="0">
                <a:solidFill>
                  <a:srgbClr val="090971"/>
                </a:solidFill>
              </a:rPr>
              <a:t/>
            </a:r>
            <a:br>
              <a:rPr lang="es-MX" dirty="0" smtClean="0">
                <a:solidFill>
                  <a:srgbClr val="090971"/>
                </a:solidFill>
              </a:rPr>
            </a:br>
            <a:r>
              <a:rPr lang="es-MX" dirty="0" smtClean="0">
                <a:solidFill>
                  <a:srgbClr val="090971"/>
                </a:solidFill>
              </a:rPr>
              <a:t>         </a:t>
            </a:r>
            <a:r>
              <a:rPr lang="es-MX" sz="3100" dirty="0" smtClean="0">
                <a:solidFill>
                  <a:srgbClr val="090971"/>
                </a:solidFill>
              </a:rPr>
              <a:t>Abandono temprano-adopción tardía.</a:t>
            </a:r>
            <a:r>
              <a:rPr lang="es-MX" sz="4800" dirty="0"/>
              <a:t/>
            </a:r>
            <a:br>
              <a:rPr lang="es-MX" sz="4800" dirty="0"/>
            </a:br>
            <a:r>
              <a:rPr lang="es-MX" sz="4800" dirty="0" smtClean="0"/>
              <a:t/>
            </a:r>
            <a:br>
              <a:rPr lang="es-MX" sz="4800" dirty="0" smtClean="0"/>
            </a:br>
            <a:endParaRPr lang="es-MX" sz="4800" dirty="0"/>
          </a:p>
        </p:txBody>
      </p:sp>
      <p:pic>
        <p:nvPicPr>
          <p:cNvPr id="7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17" y="5454869"/>
            <a:ext cx="1272434" cy="109307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4630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572" y="2382395"/>
            <a:ext cx="7886700" cy="3177577"/>
          </a:xfrm>
        </p:spPr>
        <p:txBody>
          <a:bodyPr>
            <a:noAutofit/>
          </a:bodyPr>
          <a:lstStyle/>
          <a:p>
            <a:pPr algn="ctr"/>
            <a:r>
              <a:rPr lang="es-MX" dirty="0" err="1" smtClean="0">
                <a:solidFill>
                  <a:srgbClr val="090971"/>
                </a:solidFill>
              </a:rPr>
              <a:t>Resiliencia</a:t>
            </a:r>
            <a:r>
              <a:rPr lang="es-MX" dirty="0" smtClean="0">
                <a:solidFill>
                  <a:srgbClr val="090971"/>
                </a:solidFill>
              </a:rPr>
              <a:t>/Acogimiento reparador de la familia adoptiva</a:t>
            </a:r>
            <a:br>
              <a:rPr lang="es-MX" dirty="0" smtClean="0">
                <a:solidFill>
                  <a:srgbClr val="090971"/>
                </a:solidFill>
              </a:rPr>
            </a:br>
            <a:r>
              <a:rPr lang="es-MX" dirty="0" smtClean="0">
                <a:solidFill>
                  <a:srgbClr val="090971"/>
                </a:solidFill>
              </a:rPr>
              <a:t/>
            </a:r>
            <a:br>
              <a:rPr lang="es-MX" dirty="0" smtClean="0">
                <a:solidFill>
                  <a:srgbClr val="090971"/>
                </a:solidFill>
              </a:rPr>
            </a:br>
            <a:endParaRPr lang="es-MX" dirty="0">
              <a:solidFill>
                <a:srgbClr val="090971"/>
              </a:solidFill>
            </a:endParaRPr>
          </a:p>
        </p:txBody>
      </p:sp>
      <p:pic>
        <p:nvPicPr>
          <p:cNvPr id="6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607972" y="632722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6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073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718" y="404768"/>
            <a:ext cx="8618483" cy="147248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090971"/>
                </a:solidFill>
              </a:rPr>
              <a:t>ETAPAS DEL DESARROLLO </a:t>
            </a:r>
            <a:br>
              <a:rPr lang="es-MX" dirty="0" smtClean="0">
                <a:solidFill>
                  <a:srgbClr val="090971"/>
                </a:solidFill>
              </a:rPr>
            </a:br>
            <a:r>
              <a:rPr lang="es-MX" dirty="0" smtClean="0">
                <a:solidFill>
                  <a:srgbClr val="090971"/>
                </a:solidFill>
              </a:rPr>
              <a:t>EDIFICIO DE LA PERSONALIDAD</a:t>
            </a:r>
            <a:endParaRPr lang="es-MX" sz="2800" dirty="0">
              <a:solidFill>
                <a:srgbClr val="090971"/>
              </a:solidFill>
            </a:endParaRPr>
          </a:p>
        </p:txBody>
      </p:sp>
      <p:pic>
        <p:nvPicPr>
          <p:cNvPr id="6" name="Picture 2" descr="Resultado de imagen para LOGOTIPO PREK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7" y="5444359"/>
            <a:ext cx="1272434" cy="1093076"/>
          </a:xfrm>
          <a:prstGeom prst="rect">
            <a:avLst/>
          </a:prstGeom>
          <a:noFill/>
        </p:spPr>
      </p:pic>
      <p:sp>
        <p:nvSpPr>
          <p:cNvPr id="7" name="Rectángulo 2"/>
          <p:cNvSpPr/>
          <p:nvPr/>
        </p:nvSpPr>
        <p:spPr>
          <a:xfrm>
            <a:off x="3375169" y="2131013"/>
            <a:ext cx="2561359" cy="5036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6-10 ESCOLAR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3"/>
          <p:cNvSpPr/>
          <p:nvPr/>
        </p:nvSpPr>
        <p:spPr>
          <a:xfrm>
            <a:off x="3148445" y="2648253"/>
            <a:ext cx="2971800" cy="42833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 EDIPICA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ángulo 4"/>
          <p:cNvSpPr/>
          <p:nvPr/>
        </p:nvSpPr>
        <p:spPr>
          <a:xfrm>
            <a:off x="2867890" y="3074831"/>
            <a:ext cx="3532909" cy="517240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ANAL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5"/>
          <p:cNvSpPr/>
          <p:nvPr/>
        </p:nvSpPr>
        <p:spPr>
          <a:xfrm>
            <a:off x="2576944" y="3607405"/>
            <a:ext cx="4114800" cy="4860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0-2 ORAL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redondeado 6"/>
          <p:cNvSpPr/>
          <p:nvPr/>
        </p:nvSpPr>
        <p:spPr>
          <a:xfrm>
            <a:off x="1922443" y="4108799"/>
            <a:ext cx="5329816" cy="602675"/>
          </a:xfrm>
          <a:prstGeom prst="roundRect">
            <a:avLst>
              <a:gd name="adj" fmla="val 3965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PRENATAL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redondeado 8"/>
          <p:cNvSpPr/>
          <p:nvPr/>
        </p:nvSpPr>
        <p:spPr>
          <a:xfrm>
            <a:off x="1839191" y="4721864"/>
            <a:ext cx="5642263" cy="577499"/>
          </a:xfrm>
          <a:prstGeom prst="roundRect">
            <a:avLst>
              <a:gd name="adj" fmla="val 3039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PRE-CONCEPCIONAL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8607972" y="6337738"/>
            <a:ext cx="346842" cy="357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7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216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556</Words>
  <Application>Microsoft Office PowerPoint</Application>
  <PresentationFormat>Presentación en pantalla (4:3)</PresentationFormat>
  <Paragraphs>139</Paragraphs>
  <Slides>25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Faceta</vt:lpstr>
      <vt:lpstr>Diapositiva 1</vt:lpstr>
      <vt:lpstr>TERAPIA DE CONTENCION PARA EL TRASTORNO REACTIVO DE LA VINCULACION, EN ADOPCION Y OTROS CASOS. </vt:lpstr>
      <vt:lpstr>Trastorno reactivo de vinculación    ¿De que hablamos?</vt:lpstr>
      <vt:lpstr>Diapositiva 4</vt:lpstr>
      <vt:lpstr>Diapositiva 5</vt:lpstr>
      <vt:lpstr>PRIMERAS OBSERVACIONES  </vt:lpstr>
      <vt:lpstr>Tiene relación con experiencias de separación o traumáticas en la primera infancia.           Abandono temprano-adopción tardía.  </vt:lpstr>
      <vt:lpstr>Resiliencia/Acogimiento reparador de la familia adoptiva  </vt:lpstr>
      <vt:lpstr>ETAPAS DEL DESARROLLO  EDIFICIO DE LA PERSONALIDAD</vt:lpstr>
      <vt:lpstr>Diapositiva 10</vt:lpstr>
      <vt:lpstr>La relación “fundante” es la relación con la madre (ó quien haga función de madre) que brinde:             cuidados predecibles            amorosos             sensorialmente ricos            adecuados y en tiempo    Devienen en una posibilidad de apego  =de vínculo sobre una confianza básica=.</vt:lpstr>
      <vt:lpstr>Madre de acogida como centro de cuestionamiento   </vt:lpstr>
      <vt:lpstr>SINTOMAS:  </vt:lpstr>
      <vt:lpstr>b) Necesidad de control </vt:lpstr>
      <vt:lpstr>Diapositiva 15</vt:lpstr>
      <vt:lpstr>Diapositiva 16</vt:lpstr>
      <vt:lpstr>Diapositiva 17</vt:lpstr>
      <vt:lpstr>Diapositiva 18</vt:lpstr>
      <vt:lpstr>Hay un riesgo mayor: los niños que no presentan síntomas agresivos, que son excesivamente independientes, no protestan, no pelean, no necesitan a nadie con quien jugar, etc. </vt:lpstr>
      <vt:lpstr> TRATAMIENTO  Terapia de Contención   </vt:lpstr>
      <vt:lpstr>El abrazo de contención (incluso forzado) permite expresar toda su ira, decepción, tristeza, miedo, en los brazos de los padres de acogida para llegar al amor.</vt:lpstr>
      <vt:lpstr>TRABAJO CON LOS PADRES: </vt:lpstr>
      <vt:lpstr>TRABAJO CON EL NIÑO (A):</vt:lpstr>
      <vt:lpstr>Solo después de expresar la rabia, el dolor, el resentimiento, se puede pasar al amor.</vt:lpstr>
      <vt:lpstr>La terapia de contención como acceso a la confortación emocional, entre dos seres que se quieren y que ningún otro tipo de terapia ofrece.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38</cp:revision>
  <dcterms:created xsi:type="dcterms:W3CDTF">2016-02-26T17:26:47Z</dcterms:created>
  <dcterms:modified xsi:type="dcterms:W3CDTF">2017-09-19T19:44:02Z</dcterms:modified>
</cp:coreProperties>
</file>